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48" r:id="rId1"/>
  </p:sldMasterIdLst>
  <p:notesMasterIdLst>
    <p:notesMasterId r:id="rId105"/>
  </p:notesMasterIdLst>
  <p:handoutMasterIdLst>
    <p:handoutMasterId r:id="rId106"/>
  </p:handoutMasterIdLst>
  <p:sldIdLst>
    <p:sldId id="258" r:id="rId2"/>
    <p:sldId id="487" r:id="rId3"/>
    <p:sldId id="626" r:id="rId4"/>
    <p:sldId id="490" r:id="rId5"/>
    <p:sldId id="484" r:id="rId6"/>
    <p:sldId id="486" r:id="rId7"/>
    <p:sldId id="493" r:id="rId8"/>
    <p:sldId id="485" r:id="rId9"/>
    <p:sldId id="503" r:id="rId10"/>
    <p:sldId id="504" r:id="rId11"/>
    <p:sldId id="506" r:id="rId12"/>
    <p:sldId id="632" r:id="rId13"/>
    <p:sldId id="508" r:id="rId14"/>
    <p:sldId id="509" r:id="rId15"/>
    <p:sldId id="510" r:id="rId16"/>
    <p:sldId id="635" r:id="rId17"/>
    <p:sldId id="629" r:id="rId18"/>
    <p:sldId id="514" r:id="rId19"/>
    <p:sldId id="515" r:id="rId20"/>
    <p:sldId id="516" r:id="rId21"/>
    <p:sldId id="517" r:id="rId22"/>
    <p:sldId id="518" r:id="rId23"/>
    <p:sldId id="492" r:id="rId24"/>
    <p:sldId id="542" r:id="rId25"/>
    <p:sldId id="540" r:id="rId26"/>
    <p:sldId id="519" r:id="rId27"/>
    <p:sldId id="543" r:id="rId28"/>
    <p:sldId id="563" r:id="rId29"/>
    <p:sldId id="546" r:id="rId30"/>
    <p:sldId id="559" r:id="rId31"/>
    <p:sldId id="560" r:id="rId32"/>
    <p:sldId id="561" r:id="rId33"/>
    <p:sldId id="562" r:id="rId34"/>
    <p:sldId id="544" r:id="rId35"/>
    <p:sldId id="627" r:id="rId36"/>
    <p:sldId id="567" r:id="rId37"/>
    <p:sldId id="568" r:id="rId38"/>
    <p:sldId id="569" r:id="rId39"/>
    <p:sldId id="572" r:id="rId40"/>
    <p:sldId id="573" r:id="rId41"/>
    <p:sldId id="575" r:id="rId42"/>
    <p:sldId id="576" r:id="rId43"/>
    <p:sldId id="577" r:id="rId44"/>
    <p:sldId id="598" r:id="rId45"/>
    <p:sldId id="599" r:id="rId46"/>
    <p:sldId id="600" r:id="rId47"/>
    <p:sldId id="582" r:id="rId48"/>
    <p:sldId id="583" r:id="rId49"/>
    <p:sldId id="584" r:id="rId50"/>
    <p:sldId id="585" r:id="rId51"/>
    <p:sldId id="586" r:id="rId52"/>
    <p:sldId id="587" r:id="rId53"/>
    <p:sldId id="588" r:id="rId54"/>
    <p:sldId id="589" r:id="rId55"/>
    <p:sldId id="601" r:id="rId56"/>
    <p:sldId id="592" r:id="rId57"/>
    <p:sldId id="602" r:id="rId58"/>
    <p:sldId id="594" r:id="rId59"/>
    <p:sldId id="595" r:id="rId60"/>
    <p:sldId id="596" r:id="rId61"/>
    <p:sldId id="603" r:id="rId62"/>
    <p:sldId id="625" r:id="rId63"/>
    <p:sldId id="605" r:id="rId64"/>
    <p:sldId id="606" r:id="rId65"/>
    <p:sldId id="607" r:id="rId66"/>
    <p:sldId id="604" r:id="rId67"/>
    <p:sldId id="597" r:id="rId68"/>
    <p:sldId id="623" r:id="rId69"/>
    <p:sldId id="608" r:id="rId70"/>
    <p:sldId id="609" r:id="rId71"/>
    <p:sldId id="610" r:id="rId72"/>
    <p:sldId id="611" r:id="rId73"/>
    <p:sldId id="612" r:id="rId74"/>
    <p:sldId id="613" r:id="rId75"/>
    <p:sldId id="614" r:id="rId76"/>
    <p:sldId id="615" r:id="rId77"/>
    <p:sldId id="616" r:id="rId78"/>
    <p:sldId id="617" r:id="rId79"/>
    <p:sldId id="618" r:id="rId80"/>
    <p:sldId id="619" r:id="rId81"/>
    <p:sldId id="620" r:id="rId82"/>
    <p:sldId id="621" r:id="rId83"/>
    <p:sldId id="622" r:id="rId84"/>
    <p:sldId id="630" r:id="rId85"/>
    <p:sldId id="498" r:id="rId86"/>
    <p:sldId id="500" r:id="rId87"/>
    <p:sldId id="501" r:id="rId88"/>
    <p:sldId id="628" r:id="rId89"/>
    <p:sldId id="547" r:id="rId90"/>
    <p:sldId id="548" r:id="rId91"/>
    <p:sldId id="549" r:id="rId92"/>
    <p:sldId id="550" r:id="rId93"/>
    <p:sldId id="551" r:id="rId94"/>
    <p:sldId id="552" r:id="rId95"/>
    <p:sldId id="553" r:id="rId96"/>
    <p:sldId id="554" r:id="rId97"/>
    <p:sldId id="564" r:id="rId98"/>
    <p:sldId id="555" r:id="rId99"/>
    <p:sldId id="556" r:id="rId100"/>
    <p:sldId id="557" r:id="rId101"/>
    <p:sldId id="631" r:id="rId102"/>
    <p:sldId id="633" r:id="rId103"/>
    <p:sldId id="634" r:id="rId104"/>
  </p:sldIdLst>
  <p:sldSz cx="9144000" cy="6858000" type="screen4x3"/>
  <p:notesSz cx="7315200" cy="9601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1600" b="1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1600" b="1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1600" b="1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1600" b="1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D3A600"/>
    <a:srgbClr val="333399"/>
    <a:srgbClr val="FFCB05"/>
    <a:srgbClr val="FF9900"/>
    <a:srgbClr val="00274C"/>
    <a:srgbClr val="009900"/>
    <a:srgbClr val="D60093"/>
    <a:srgbClr val="FF3300"/>
    <a:srgbClr val="FFCC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025"/>
    <p:restoredTop sz="86479"/>
  </p:normalViewPr>
  <p:slideViewPr>
    <p:cSldViewPr>
      <p:cViewPr varScale="1">
        <p:scale>
          <a:sx n="101" d="100"/>
          <a:sy n="101" d="100"/>
        </p:scale>
        <p:origin x="2024" y="2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2" d="100"/>
          <a:sy n="82" d="100"/>
        </p:scale>
        <p:origin x="-1914" y="-90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07" Type="http://schemas.openxmlformats.org/officeDocument/2006/relationships/presProps" Target="presProps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viewProps" Target="viewProps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theme" Target="theme/theme1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tableStyles" Target="tableStyle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1825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0100" tIns="0" rIns="20100" bIns="0" numCol="1" anchor="t" anchorCtr="0" compatLnSpc="1">
            <a:prstTxWarp prst="textNoShape">
              <a:avLst/>
            </a:prstTxWarp>
          </a:bodyPr>
          <a:lstStyle>
            <a:lvl1pPr defTabSz="965200" eaLnBrk="0" hangingPunct="0">
              <a:defRPr sz="1100" b="0" i="1"/>
            </a:lvl1pPr>
          </a:lstStyle>
          <a:p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3375" y="0"/>
            <a:ext cx="3171825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0100" tIns="0" rIns="20100" bIns="0" numCol="1" anchor="t" anchorCtr="0" compatLnSpc="1">
            <a:prstTxWarp prst="textNoShape">
              <a:avLst/>
            </a:prstTxWarp>
          </a:bodyPr>
          <a:lstStyle>
            <a:lvl1pPr algn="r" defTabSz="965200" eaLnBrk="0" hangingPunct="0">
              <a:defRPr sz="1100" b="0" i="1"/>
            </a:lvl1pPr>
          </a:lstStyle>
          <a:p>
            <a:endParaRPr lang="en-US"/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5"/>
            <a:ext cx="3171825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0100" tIns="0" rIns="20100" bIns="0" numCol="1" anchor="b" anchorCtr="0" compatLnSpc="1">
            <a:prstTxWarp prst="textNoShape">
              <a:avLst/>
            </a:prstTxWarp>
          </a:bodyPr>
          <a:lstStyle>
            <a:lvl1pPr defTabSz="965200" eaLnBrk="0" hangingPunct="0">
              <a:defRPr sz="1100" b="0" i="1"/>
            </a:lvl1pPr>
          </a:lstStyle>
          <a:p>
            <a:endParaRPr lang="en-US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3375" y="9121775"/>
            <a:ext cx="3171825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0100" tIns="0" rIns="20100" bIns="0" numCol="1" anchor="b" anchorCtr="0" compatLnSpc="1">
            <a:prstTxWarp prst="textNoShape">
              <a:avLst/>
            </a:prstTxWarp>
          </a:bodyPr>
          <a:lstStyle>
            <a:lvl1pPr algn="r" defTabSz="965200" eaLnBrk="0" hangingPunct="0">
              <a:defRPr sz="1100" b="0" i="1"/>
            </a:lvl1pPr>
          </a:lstStyle>
          <a:p>
            <a:fld id="{B29687F7-08B4-A54B-BC56-F290ADA497A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87476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eg>
</file>

<file path=ppt/media/image3.jp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1825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0100" tIns="0" rIns="20100" bIns="0" numCol="1" anchor="t" anchorCtr="0" compatLnSpc="1">
            <a:prstTxWarp prst="textNoShape">
              <a:avLst/>
            </a:prstTxWarp>
          </a:bodyPr>
          <a:lstStyle>
            <a:lvl1pPr defTabSz="965200" eaLnBrk="0" hangingPunct="0">
              <a:defRPr sz="1100" b="0" i="1">
                <a:latin typeface="Times New Roman" charset="0"/>
              </a:defRPr>
            </a:lvl1pPr>
          </a:lstStyle>
          <a:p>
            <a:endParaRPr lang="en-US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3375" y="0"/>
            <a:ext cx="3171825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0100" tIns="0" rIns="20100" bIns="0" numCol="1" anchor="t" anchorCtr="0" compatLnSpc="1">
            <a:prstTxWarp prst="textNoShape">
              <a:avLst/>
            </a:prstTxWarp>
          </a:bodyPr>
          <a:lstStyle>
            <a:lvl1pPr algn="r" defTabSz="965200" eaLnBrk="0" hangingPunct="0">
              <a:defRPr sz="1100" b="0" i="1">
                <a:latin typeface="Times New Roman" charset="0"/>
              </a:defRPr>
            </a:lvl1pPr>
          </a:lstStyle>
          <a:p>
            <a:endParaRPr lang="en-US"/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1775"/>
            <a:ext cx="3171825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0100" tIns="0" rIns="20100" bIns="0" numCol="1" anchor="b" anchorCtr="0" compatLnSpc="1">
            <a:prstTxWarp prst="textNoShape">
              <a:avLst/>
            </a:prstTxWarp>
          </a:bodyPr>
          <a:lstStyle>
            <a:lvl1pPr defTabSz="965200" eaLnBrk="0" hangingPunct="0">
              <a:defRPr sz="1100" b="0" i="1">
                <a:latin typeface="Times New Roman" charset="0"/>
              </a:defRPr>
            </a:lvl1pPr>
          </a:lstStyle>
          <a:p>
            <a:endParaRPr lang="en-US"/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375" y="9121775"/>
            <a:ext cx="3171825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20100" tIns="0" rIns="20100" bIns="0" numCol="1" anchor="b" anchorCtr="0" compatLnSpc="1">
            <a:prstTxWarp prst="textNoShape">
              <a:avLst/>
            </a:prstTxWarp>
          </a:bodyPr>
          <a:lstStyle>
            <a:lvl1pPr algn="r" defTabSz="965200" eaLnBrk="0" hangingPunct="0">
              <a:defRPr sz="1100" b="0" i="1">
                <a:latin typeface="Times New Roman" charset="0"/>
              </a:defRPr>
            </a:lvl1pPr>
          </a:lstStyle>
          <a:p>
            <a:fld id="{C7E9A20B-E167-2E4E-BE18-AA9F5BF5FBB1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2054" name="Rectangle 6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74725" y="4560888"/>
            <a:ext cx="5365750" cy="4319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7154" tIns="48580" rIns="97154" bIns="4858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notes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343" name="Rectangle 7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68413" y="727075"/>
            <a:ext cx="4781550" cy="3586163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</p:spTree>
    <p:extLst>
      <p:ext uri="{BB962C8B-B14F-4D97-AF65-F5344CB8AC3E}">
        <p14:creationId xmlns:p14="http://schemas.microsoft.com/office/powerpoint/2010/main" val="215147315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ternetlivestats.com/" TargetMode="External"/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5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5200" eaLnBrk="0" hangingPunct="0">
              <a:defRPr sz="1600" b="1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defTabSz="965200" eaLnBrk="0" hangingPunct="0">
              <a:defRPr sz="16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16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16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16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914EF427-E3A8-D542-91D3-317F25033480}" type="slidenum">
              <a:rPr lang="en-US" sz="1100" b="0">
                <a:latin typeface="Times New Roman" charset="0"/>
              </a:rPr>
              <a:pPr/>
              <a:t>1</a:t>
            </a:fld>
            <a:endParaRPr lang="en-US" sz="1100" b="0">
              <a:latin typeface="Times New Roman" charset="0"/>
            </a:endParaRPr>
          </a:p>
        </p:txBody>
      </p:sp>
      <p:sp>
        <p:nvSpPr>
          <p:cNvPr id="163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68413" y="727075"/>
            <a:ext cx="4781550" cy="3586163"/>
          </a:xfrm>
          <a:ln/>
        </p:spPr>
      </p:sp>
      <p:sp>
        <p:nvSpPr>
          <p:cNvPr id="163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13302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Shape 24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44034" name="Shape 242"/>
          <p:cNvSpPr>
            <a:spLocks noGrp="1"/>
          </p:cNvSpPr>
          <p:nvPr>
            <p:ph type="body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x-none" altLang="x-none" sz="2300"/>
          </a:p>
        </p:txBody>
      </p:sp>
    </p:spTree>
    <p:extLst>
      <p:ext uri="{BB962C8B-B14F-4D97-AF65-F5344CB8AC3E}">
        <p14:creationId xmlns:p14="http://schemas.microsoft.com/office/powerpoint/2010/main" val="22911518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Shape 126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1263" name="Shape 126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endParaRPr sz="2200" dirty="0"/>
          </a:p>
        </p:txBody>
      </p:sp>
    </p:spTree>
    <p:extLst>
      <p:ext uri="{BB962C8B-B14F-4D97-AF65-F5344CB8AC3E}">
        <p14:creationId xmlns:p14="http://schemas.microsoft.com/office/powerpoint/2010/main" val="31257030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Shape 126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1263" name="Shape 126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endParaRPr sz="2200" dirty="0"/>
          </a:p>
        </p:txBody>
      </p:sp>
    </p:spTree>
    <p:extLst>
      <p:ext uri="{BB962C8B-B14F-4D97-AF65-F5344CB8AC3E}">
        <p14:creationId xmlns:p14="http://schemas.microsoft.com/office/powerpoint/2010/main" val="3158226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Shape 126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1263" name="Shape 126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endParaRPr sz="2200" dirty="0"/>
          </a:p>
        </p:txBody>
      </p:sp>
    </p:spTree>
    <p:extLst>
      <p:ext uri="{BB962C8B-B14F-4D97-AF65-F5344CB8AC3E}">
        <p14:creationId xmlns:p14="http://schemas.microsoft.com/office/powerpoint/2010/main" val="41558493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E9A20B-E167-2E4E-BE18-AA9F5BF5FBB1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445818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E9A20B-E167-2E4E-BE18-AA9F5BF5FBB1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5465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E9A20B-E167-2E4E-BE18-AA9F5BF5FBB1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37504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7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106498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6493" tIns="43247" rIns="86493" bIns="43247"/>
          <a:lstStyle/>
          <a:p>
            <a:r>
              <a:rPr lang="en-US">
                <a:ea typeface="ＭＳ Ｐゴシック" charset="0"/>
                <a:cs typeface="ＭＳ Ｐゴシック" charset="0"/>
              </a:rPr>
              <a:t>Row vs column</a:t>
            </a:r>
          </a:p>
        </p:txBody>
      </p:sp>
      <p:sp>
        <p:nvSpPr>
          <p:cNvPr id="106499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414" y="8685894"/>
            <a:ext cx="2972098" cy="45659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6493" tIns="43247" rIns="86493" bIns="43247"/>
          <a:lstStyle>
            <a:lvl1pPr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02756" indent="-270291"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081164" indent="-216233"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513629" indent="-216233"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1946095" indent="-216233"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378560" indent="-216233" algn="r" defTabSz="905475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811026" indent="-216233" algn="r" defTabSz="905475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243491" indent="-216233" algn="r" defTabSz="905475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675957" indent="-216233" algn="r" defTabSz="905475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eaLnBrk="1" hangingPunct="1"/>
            <a:fld id="{9896610A-824C-E640-895C-51CF8E6845E5}" type="slidenum">
              <a:rPr lang="en-US" sz="1200" b="0">
                <a:latin typeface="Times New Roman" charset="0"/>
              </a:rPr>
              <a:pPr eaLnBrk="1" hangingPunct="1"/>
              <a:t>59</a:t>
            </a:fld>
            <a:endParaRPr lang="en-US" sz="1200" b="0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48957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E9A20B-E167-2E4E-BE18-AA9F5BF5FBB1}" type="slidenum">
              <a:rPr lang="en-US" smtClean="0"/>
              <a:pPr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23866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E9A20B-E167-2E4E-BE18-AA9F5BF5FBB1}" type="slidenum">
              <a:rPr lang="en-US" smtClean="0"/>
              <a:pPr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3802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E9A20B-E167-2E4E-BE18-AA9F5BF5FBB1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72060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Shape 976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977" name="Shape 97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endParaRPr sz="3000" dirty="0"/>
          </a:p>
        </p:txBody>
      </p:sp>
    </p:spTree>
    <p:extLst>
      <p:ext uri="{BB962C8B-B14F-4D97-AF65-F5344CB8AC3E}">
        <p14:creationId xmlns:p14="http://schemas.microsoft.com/office/powerpoint/2010/main" val="343966532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E9A20B-E167-2E4E-BE18-AA9F5BF5FBB1}" type="slidenum">
              <a:rPr lang="en-US" smtClean="0"/>
              <a:pPr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68561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262" name="Shape 26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endParaRPr sz="2200" dirty="0"/>
          </a:p>
        </p:txBody>
      </p:sp>
    </p:spTree>
    <p:extLst>
      <p:ext uri="{BB962C8B-B14F-4D97-AF65-F5344CB8AC3E}">
        <p14:creationId xmlns:p14="http://schemas.microsoft.com/office/powerpoint/2010/main" val="126676987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Shape 500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501" name="Shape 501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endParaRPr sz="2200" dirty="0"/>
          </a:p>
        </p:txBody>
      </p:sp>
    </p:spTree>
    <p:extLst>
      <p:ext uri="{BB962C8B-B14F-4D97-AF65-F5344CB8AC3E}">
        <p14:creationId xmlns:p14="http://schemas.microsoft.com/office/powerpoint/2010/main" val="277322686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Shape 526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527" name="Shape 52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en-US" sz="2200" dirty="0"/>
              <a:t>DSLAM: Digital</a:t>
            </a:r>
            <a:r>
              <a:rPr lang="en-US" sz="2200" baseline="0" dirty="0"/>
              <a:t> Subscriber Line Access Multiplexer</a:t>
            </a:r>
            <a:endParaRPr sz="2200" dirty="0"/>
          </a:p>
        </p:txBody>
      </p:sp>
    </p:spTree>
    <p:extLst>
      <p:ext uri="{BB962C8B-B14F-4D97-AF65-F5344CB8AC3E}">
        <p14:creationId xmlns:p14="http://schemas.microsoft.com/office/powerpoint/2010/main" val="372333163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Shape 53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533" name="Shape 53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endParaRPr sz="2200" dirty="0"/>
          </a:p>
        </p:txBody>
      </p:sp>
    </p:spTree>
    <p:extLst>
      <p:ext uri="{BB962C8B-B14F-4D97-AF65-F5344CB8AC3E}">
        <p14:creationId xmlns:p14="http://schemas.microsoft.com/office/powerpoint/2010/main" val="49670014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Shape 146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9938" name="Shape 147"/>
          <p:cNvSpPr>
            <a:spLocks noGrp="1"/>
          </p:cNvSpPr>
          <p:nvPr>
            <p:ph type="body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x-none" altLang="x-none" sz="2300"/>
          </a:p>
        </p:txBody>
      </p:sp>
    </p:spTree>
    <p:extLst>
      <p:ext uri="{BB962C8B-B14F-4D97-AF65-F5344CB8AC3E}">
        <p14:creationId xmlns:p14="http://schemas.microsoft.com/office/powerpoint/2010/main" val="407804381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Shape 646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647" name="Shape 64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lang="en-US" sz="2200" dirty="0"/>
              <a:t>CMTS: Cable</a:t>
            </a:r>
            <a:r>
              <a:rPr lang="en-US" sz="2200" baseline="0" dirty="0"/>
              <a:t> Modem Termination System</a:t>
            </a:r>
            <a:endParaRPr sz="2200" dirty="0"/>
          </a:p>
        </p:txBody>
      </p:sp>
    </p:spTree>
    <p:extLst>
      <p:ext uri="{BB962C8B-B14F-4D97-AF65-F5344CB8AC3E}">
        <p14:creationId xmlns:p14="http://schemas.microsoft.com/office/powerpoint/2010/main" val="230579309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Shape 694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695" name="Shape 69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endParaRPr sz="2200" dirty="0"/>
          </a:p>
        </p:txBody>
      </p:sp>
    </p:spTree>
    <p:extLst>
      <p:ext uri="{BB962C8B-B14F-4D97-AF65-F5344CB8AC3E}">
        <p14:creationId xmlns:p14="http://schemas.microsoft.com/office/powerpoint/2010/main" val="43769072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Shape 146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9938" name="Shape 147"/>
          <p:cNvSpPr>
            <a:spLocks noGrp="1"/>
          </p:cNvSpPr>
          <p:nvPr>
            <p:ph type="body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x-none" altLang="x-none" sz="2300"/>
          </a:p>
        </p:txBody>
      </p:sp>
    </p:spTree>
    <p:extLst>
      <p:ext uri="{BB962C8B-B14F-4D97-AF65-F5344CB8AC3E}">
        <p14:creationId xmlns:p14="http://schemas.microsoft.com/office/powerpoint/2010/main" val="34710407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68413" y="727075"/>
            <a:ext cx="4781550" cy="35861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E9A20B-E167-2E4E-BE18-AA9F5BF5FBB1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73427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Shape 783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784" name="Shape 78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endParaRPr sz="2200" dirty="0"/>
          </a:p>
        </p:txBody>
      </p:sp>
    </p:spTree>
    <p:extLst>
      <p:ext uri="{BB962C8B-B14F-4D97-AF65-F5344CB8AC3E}">
        <p14:creationId xmlns:p14="http://schemas.microsoft.com/office/powerpoint/2010/main" val="351814697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Shape 789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790" name="Shape 79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endParaRPr sz="2200" dirty="0"/>
          </a:p>
        </p:txBody>
      </p:sp>
    </p:spTree>
    <p:extLst>
      <p:ext uri="{BB962C8B-B14F-4D97-AF65-F5344CB8AC3E}">
        <p14:creationId xmlns:p14="http://schemas.microsoft.com/office/powerpoint/2010/main" val="43762406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Shape 795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796" name="Shape 79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endParaRPr sz="2200" dirty="0"/>
          </a:p>
        </p:txBody>
      </p:sp>
    </p:spTree>
    <p:extLst>
      <p:ext uri="{BB962C8B-B14F-4D97-AF65-F5344CB8AC3E}">
        <p14:creationId xmlns:p14="http://schemas.microsoft.com/office/powerpoint/2010/main" val="60726408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https://www.internetlivestats.com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E9A20B-E167-2E4E-BE18-AA9F5BF5FBB1}" type="slidenum">
              <a:rPr lang="en-US" smtClean="0"/>
              <a:pPr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52859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4" name="Shape 1274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1275" name="Shape 127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endParaRPr sz="2200" dirty="0"/>
          </a:p>
        </p:txBody>
      </p:sp>
    </p:spTree>
    <p:extLst>
      <p:ext uri="{BB962C8B-B14F-4D97-AF65-F5344CB8AC3E}">
        <p14:creationId xmlns:p14="http://schemas.microsoft.com/office/powerpoint/2010/main" val="318068032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4414" y="8685894"/>
            <a:ext cx="2972098" cy="45659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6493" tIns="43247" rIns="86493" bIns="43247"/>
          <a:lstStyle>
            <a:lvl1pPr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02756" indent="-270291"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081164" indent="-216233"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513629" indent="-216233"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1946095" indent="-216233"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378560" indent="-216233" algn="r" defTabSz="905475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811026" indent="-216233" algn="r" defTabSz="905475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243491" indent="-216233" algn="r" defTabSz="905475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675957" indent="-216233" algn="r" defTabSz="905475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eaLnBrk="1" hangingPunct="1"/>
            <a:fld id="{06853736-755B-554A-9366-004E68471B24}" type="slidenum">
              <a:rPr lang="en-US" sz="1200" b="0">
                <a:latin typeface="Times New Roman" charset="0"/>
              </a:rPr>
              <a:pPr eaLnBrk="1" hangingPunct="1"/>
              <a:t>90</a:t>
            </a:fld>
            <a:endParaRPr lang="en-US" sz="1200" b="0">
              <a:latin typeface="Times New Roman" charset="0"/>
            </a:endParaRPr>
          </a:p>
        </p:txBody>
      </p:sp>
      <p:sp>
        <p:nvSpPr>
          <p:cNvPr id="430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9663" y="679450"/>
            <a:ext cx="4629150" cy="3471863"/>
          </a:xfrm>
          <a:solidFill>
            <a:srgbClr val="FFFFFF"/>
          </a:solidFill>
          <a:ln/>
        </p:spPr>
      </p:sp>
      <p:sp>
        <p:nvSpPr>
          <p:cNvPr id="430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04875" y="4378477"/>
            <a:ext cx="5034856" cy="4074584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lIns="91077" tIns="45539" rIns="91077" bIns="45539"/>
          <a:lstStyle/>
          <a:p>
            <a:pPr defTabSz="855921"/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544009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4414" y="8685894"/>
            <a:ext cx="2972098" cy="45659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6493" tIns="43247" rIns="86493" bIns="43247"/>
          <a:lstStyle>
            <a:lvl1pPr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02756" indent="-270291"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081164" indent="-216233"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513629" indent="-216233"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1946095" indent="-216233"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378560" indent="-216233" algn="r" defTabSz="905475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811026" indent="-216233" algn="r" defTabSz="905475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243491" indent="-216233" algn="r" defTabSz="905475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675957" indent="-216233" algn="r" defTabSz="905475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eaLnBrk="1" hangingPunct="1"/>
            <a:fld id="{B4C4FE38-6329-B04C-BCBE-FB1D65C42D43}" type="slidenum">
              <a:rPr lang="en-US" sz="1200" b="0">
                <a:latin typeface="Times New Roman" charset="0"/>
              </a:rPr>
              <a:pPr eaLnBrk="1" hangingPunct="1"/>
              <a:t>91</a:t>
            </a:fld>
            <a:endParaRPr lang="en-US" sz="1200" b="0">
              <a:latin typeface="Times New Roman" charset="0"/>
            </a:endParaRPr>
          </a:p>
        </p:txBody>
      </p:sp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9663" y="679450"/>
            <a:ext cx="4629150" cy="3471863"/>
          </a:xfrm>
          <a:solidFill>
            <a:srgbClr val="FFFFFF"/>
          </a:solidFill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04875" y="4378477"/>
            <a:ext cx="5034856" cy="4074584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lIns="91077" tIns="45539" rIns="91077" bIns="45539"/>
          <a:lstStyle/>
          <a:p>
            <a:pPr defTabSz="855921"/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98297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4414" y="8685894"/>
            <a:ext cx="2972098" cy="45659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6493" tIns="43247" rIns="86493" bIns="43247"/>
          <a:lstStyle>
            <a:lvl1pPr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02756" indent="-270291"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081164" indent="-216233"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513629" indent="-216233"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1946095" indent="-216233"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378560" indent="-216233" algn="r" defTabSz="905475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811026" indent="-216233" algn="r" defTabSz="905475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243491" indent="-216233" algn="r" defTabSz="905475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675957" indent="-216233" algn="r" defTabSz="905475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eaLnBrk="1" hangingPunct="1"/>
            <a:fld id="{B8BE3C76-D595-8D46-A91B-86F5BF7B1C89}" type="slidenum">
              <a:rPr lang="en-US" sz="1200" b="0">
                <a:latin typeface="Times New Roman" charset="0"/>
              </a:rPr>
              <a:pPr eaLnBrk="1" hangingPunct="1"/>
              <a:t>92</a:t>
            </a:fld>
            <a:endParaRPr lang="en-US" sz="1200" b="0">
              <a:latin typeface="Times New Roman" charset="0"/>
            </a:endParaRPr>
          </a:p>
        </p:txBody>
      </p:sp>
      <p:sp>
        <p:nvSpPr>
          <p:cNvPr id="471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9663" y="679450"/>
            <a:ext cx="4629150" cy="3471863"/>
          </a:xfrm>
          <a:solidFill>
            <a:srgbClr val="FFFFFF"/>
          </a:solidFill>
          <a:ln/>
        </p:spPr>
      </p:sp>
      <p:sp>
        <p:nvSpPr>
          <p:cNvPr id="471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04875" y="4378477"/>
            <a:ext cx="5034856" cy="4074584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lIns="91077" tIns="45539" rIns="91077" bIns="45539"/>
          <a:lstStyle/>
          <a:p>
            <a:pPr defTabSz="855921"/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49529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4414" y="8685894"/>
            <a:ext cx="2972098" cy="45659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6493" tIns="43247" rIns="86493" bIns="43247"/>
          <a:lstStyle>
            <a:lvl1pPr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02756" indent="-270291"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081164" indent="-216233"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513629" indent="-216233"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1946095" indent="-216233"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378560" indent="-216233" algn="r" defTabSz="905475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811026" indent="-216233" algn="r" defTabSz="905475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243491" indent="-216233" algn="r" defTabSz="905475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675957" indent="-216233" algn="r" defTabSz="905475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eaLnBrk="1" hangingPunct="1"/>
            <a:fld id="{B0558521-12D8-B245-8229-7FDFF185F9C1}" type="slidenum">
              <a:rPr lang="en-US" sz="1200" b="0">
                <a:latin typeface="Times New Roman" charset="0"/>
              </a:rPr>
              <a:pPr eaLnBrk="1" hangingPunct="1"/>
              <a:t>93</a:t>
            </a:fld>
            <a:endParaRPr lang="en-US" sz="1200" b="0">
              <a:latin typeface="Times New Roman" charset="0"/>
            </a:endParaRPr>
          </a:p>
        </p:txBody>
      </p:sp>
      <p:sp>
        <p:nvSpPr>
          <p:cNvPr id="491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9663" y="679450"/>
            <a:ext cx="4629150" cy="3471863"/>
          </a:xfrm>
          <a:solidFill>
            <a:srgbClr val="FFFFFF"/>
          </a:solidFill>
          <a:ln/>
        </p:spPr>
      </p:sp>
      <p:sp>
        <p:nvSpPr>
          <p:cNvPr id="491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04875" y="4378477"/>
            <a:ext cx="5034856" cy="4074584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lIns="91077" tIns="45539" rIns="91077" bIns="45539"/>
          <a:lstStyle/>
          <a:p>
            <a:pPr defTabSz="855921"/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665461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4414" y="8685894"/>
            <a:ext cx="2972098" cy="45659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6493" tIns="43247" rIns="86493" bIns="43247"/>
          <a:lstStyle>
            <a:lvl1pPr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02756" indent="-270291"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081164" indent="-216233"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513629" indent="-216233"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1946095" indent="-216233"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378560" indent="-216233" algn="r" defTabSz="905475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811026" indent="-216233" algn="r" defTabSz="905475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243491" indent="-216233" algn="r" defTabSz="905475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675957" indent="-216233" algn="r" defTabSz="905475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eaLnBrk="1" hangingPunct="1"/>
            <a:fld id="{216304B0-336D-0845-BF35-1E49F82C2A99}" type="slidenum">
              <a:rPr lang="en-US" sz="1200" b="0">
                <a:latin typeface="Times New Roman" charset="0"/>
              </a:rPr>
              <a:pPr eaLnBrk="1" hangingPunct="1"/>
              <a:t>94</a:t>
            </a:fld>
            <a:endParaRPr lang="en-US" sz="1200" b="0">
              <a:latin typeface="Times New Roman" charset="0"/>
            </a:endParaRPr>
          </a:p>
        </p:txBody>
      </p:sp>
      <p:sp>
        <p:nvSpPr>
          <p:cNvPr id="512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9663" y="679450"/>
            <a:ext cx="4629150" cy="3471863"/>
          </a:xfrm>
          <a:solidFill>
            <a:srgbClr val="FFFFFF"/>
          </a:solidFill>
          <a:ln/>
        </p:spPr>
      </p:sp>
      <p:sp>
        <p:nvSpPr>
          <p:cNvPr id="512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04875" y="4378477"/>
            <a:ext cx="5034856" cy="4074584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lIns="91077" tIns="45539" rIns="91077" bIns="45539"/>
          <a:lstStyle/>
          <a:p>
            <a:pPr defTabSz="855921"/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32709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E9A20B-E167-2E4E-BE18-AA9F5BF5FBB1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36485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4414" y="8685894"/>
            <a:ext cx="2972098" cy="45659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6493" tIns="43247" rIns="86493" bIns="43247"/>
          <a:lstStyle>
            <a:lvl1pPr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02756" indent="-270291"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081164" indent="-216233"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513629" indent="-216233"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1946095" indent="-216233"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378560" indent="-216233" algn="r" defTabSz="905475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811026" indent="-216233" algn="r" defTabSz="905475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243491" indent="-216233" algn="r" defTabSz="905475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675957" indent="-216233" algn="r" defTabSz="905475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eaLnBrk="1" hangingPunct="1"/>
            <a:fld id="{AB2A70AA-1ECE-264E-8176-899DBEDF86AA}" type="slidenum">
              <a:rPr lang="en-US" sz="1200" b="0">
                <a:latin typeface="Times New Roman" charset="0"/>
              </a:rPr>
              <a:pPr eaLnBrk="1" hangingPunct="1"/>
              <a:t>95</a:t>
            </a:fld>
            <a:endParaRPr lang="en-US" sz="1200" b="0">
              <a:latin typeface="Times New Roman" charset="0"/>
            </a:endParaRPr>
          </a:p>
        </p:txBody>
      </p:sp>
      <p:sp>
        <p:nvSpPr>
          <p:cNvPr id="532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9663" y="679450"/>
            <a:ext cx="4629150" cy="3471863"/>
          </a:xfrm>
          <a:solidFill>
            <a:srgbClr val="FFFFFF"/>
          </a:solidFill>
          <a:ln/>
        </p:spPr>
      </p:sp>
      <p:sp>
        <p:nvSpPr>
          <p:cNvPr id="532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04875" y="4378477"/>
            <a:ext cx="5034856" cy="4074584"/>
          </a:xfrm>
          <a:solidFill>
            <a:srgbClr val="FFFFFF"/>
          </a:solidFill>
          <a:ln>
            <a:solidFill>
              <a:srgbClr val="000000"/>
            </a:solidFill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lIns="91077" tIns="45539" rIns="91077" bIns="45539"/>
          <a:lstStyle/>
          <a:p>
            <a:pPr defTabSz="855921"/>
            <a:endParaRPr lang="en-US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28052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4414" y="8685894"/>
            <a:ext cx="2972098" cy="45659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6493" tIns="43247" rIns="86493" bIns="43247"/>
          <a:lstStyle>
            <a:lvl1pPr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02756" indent="-270291"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081164" indent="-216233"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513629" indent="-216233"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1946095" indent="-216233"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378560" indent="-216233" algn="r" defTabSz="905475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811026" indent="-216233" algn="r" defTabSz="905475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243491" indent="-216233" algn="r" defTabSz="905475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675957" indent="-216233" algn="r" defTabSz="905475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eaLnBrk="1" hangingPunct="1"/>
            <a:fld id="{76E34E85-D807-6D41-8AC9-35115CB73774}" type="slidenum">
              <a:rPr lang="en-US" sz="1200" b="0">
                <a:latin typeface="Times New Roman" charset="0"/>
              </a:rPr>
              <a:pPr eaLnBrk="1" hangingPunct="1"/>
              <a:t>96</a:t>
            </a:fld>
            <a:endParaRPr lang="en-US" sz="1200" b="0">
              <a:latin typeface="Times New Roman" charset="0"/>
            </a:endParaRPr>
          </a:p>
        </p:txBody>
      </p:sp>
      <p:sp>
        <p:nvSpPr>
          <p:cNvPr id="552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9663" y="679450"/>
            <a:ext cx="4629150" cy="3471863"/>
          </a:xfrm>
          <a:solidFill>
            <a:srgbClr val="FFFFFF"/>
          </a:solidFill>
          <a:ln/>
        </p:spPr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04875" y="4378477"/>
            <a:ext cx="5034856" cy="4074584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91077" tIns="45539" rIns="91077" bIns="45539"/>
          <a:lstStyle/>
          <a:p>
            <a:pPr defTabSz="855921"/>
            <a:r>
              <a:rPr lang="en-US">
                <a:ea typeface="ＭＳ Ｐゴシック" charset="0"/>
                <a:cs typeface="ＭＳ Ｐゴシック" charset="0"/>
              </a:rPr>
              <a:t>Why the delays in the first pass of the establishment, but not in subsequent passes (or in teardown)?</a:t>
            </a:r>
          </a:p>
        </p:txBody>
      </p:sp>
    </p:spTree>
    <p:extLst>
      <p:ext uri="{BB962C8B-B14F-4D97-AF65-F5344CB8AC3E}">
        <p14:creationId xmlns:p14="http://schemas.microsoft.com/office/powerpoint/2010/main" val="183675593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4414" y="8685894"/>
            <a:ext cx="2972098" cy="45659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6493" tIns="43247" rIns="86493" bIns="43247"/>
          <a:lstStyle>
            <a:lvl1pPr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02756" indent="-270291"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081164" indent="-216233"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513629" indent="-216233"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1946095" indent="-216233"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378560" indent="-216233" algn="r" defTabSz="905475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811026" indent="-216233" algn="r" defTabSz="905475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243491" indent="-216233" algn="r" defTabSz="905475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675957" indent="-216233" algn="r" defTabSz="905475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eaLnBrk="1" hangingPunct="1"/>
            <a:fld id="{76E34E85-D807-6D41-8AC9-35115CB73774}" type="slidenum">
              <a:rPr lang="en-US" sz="1200" b="0">
                <a:latin typeface="Times New Roman" charset="0"/>
              </a:rPr>
              <a:pPr eaLnBrk="1" hangingPunct="1"/>
              <a:t>97</a:t>
            </a:fld>
            <a:endParaRPr lang="en-US" sz="1200" b="0">
              <a:latin typeface="Times New Roman" charset="0"/>
            </a:endParaRPr>
          </a:p>
        </p:txBody>
      </p:sp>
      <p:sp>
        <p:nvSpPr>
          <p:cNvPr id="552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9663" y="679450"/>
            <a:ext cx="4629150" cy="3471863"/>
          </a:xfrm>
          <a:solidFill>
            <a:srgbClr val="FFFFFF"/>
          </a:solidFill>
          <a:ln/>
        </p:spPr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04875" y="4378477"/>
            <a:ext cx="5034856" cy="4074584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91077" tIns="45539" rIns="91077" bIns="45539"/>
          <a:lstStyle/>
          <a:p>
            <a:pPr defTabSz="855921"/>
            <a:r>
              <a:rPr lang="en-US">
                <a:ea typeface="ＭＳ Ｐゴシック" charset="0"/>
                <a:cs typeface="ＭＳ Ｐゴシック" charset="0"/>
              </a:rPr>
              <a:t>Why the delays in the first pass of the establishment, but not in subsequent passes (or in teardown)?</a:t>
            </a:r>
          </a:p>
        </p:txBody>
      </p:sp>
    </p:spTree>
    <p:extLst>
      <p:ext uri="{BB962C8B-B14F-4D97-AF65-F5344CB8AC3E}">
        <p14:creationId xmlns:p14="http://schemas.microsoft.com/office/powerpoint/2010/main" val="151711390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4414" y="8685894"/>
            <a:ext cx="2972098" cy="45659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6493" tIns="43247" rIns="86493" bIns="43247"/>
          <a:lstStyle>
            <a:lvl1pPr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02756" indent="-270291"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081164" indent="-216233"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513629" indent="-216233"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1946095" indent="-216233"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378560" indent="-216233" algn="r" defTabSz="905475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811026" indent="-216233" algn="r" defTabSz="905475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243491" indent="-216233" algn="r" defTabSz="905475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675957" indent="-216233" algn="r" defTabSz="905475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eaLnBrk="1" hangingPunct="1"/>
            <a:fld id="{92A9210E-846A-734B-9296-5410C62C894F}" type="slidenum">
              <a:rPr lang="en-US" sz="1200" b="0">
                <a:latin typeface="Times New Roman" charset="0"/>
              </a:rPr>
              <a:pPr eaLnBrk="1" hangingPunct="1"/>
              <a:t>98</a:t>
            </a:fld>
            <a:endParaRPr lang="en-US" sz="1200" b="0">
              <a:latin typeface="Times New Roman" charset="0"/>
            </a:endParaRPr>
          </a:p>
        </p:txBody>
      </p:sp>
      <p:sp>
        <p:nvSpPr>
          <p:cNvPr id="583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9663" y="679450"/>
            <a:ext cx="4629150" cy="3471863"/>
          </a:xfrm>
          <a:solidFill>
            <a:srgbClr val="FFFFFF"/>
          </a:solidFill>
          <a:ln/>
        </p:spPr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04875" y="4378477"/>
            <a:ext cx="5034856" cy="4074584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91077" tIns="45539" rIns="91077" bIns="45539"/>
          <a:lstStyle/>
          <a:p>
            <a:pPr defTabSz="855921"/>
            <a:r>
              <a:rPr lang="en-US">
                <a:ea typeface="ＭＳ Ｐゴシック" charset="0"/>
                <a:cs typeface="ＭＳ Ｐゴシック" charset="0"/>
              </a:rPr>
              <a:t>Why the delays in the first pass of the establishment, but not in subsequent passes (or in teardown)?</a:t>
            </a:r>
          </a:p>
        </p:txBody>
      </p:sp>
    </p:spTree>
    <p:extLst>
      <p:ext uri="{BB962C8B-B14F-4D97-AF65-F5344CB8AC3E}">
        <p14:creationId xmlns:p14="http://schemas.microsoft.com/office/powerpoint/2010/main" val="372631576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4414" y="8685894"/>
            <a:ext cx="2972098" cy="45659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6493" tIns="43247" rIns="86493" bIns="43247"/>
          <a:lstStyle>
            <a:lvl1pPr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02756" indent="-270291"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081164" indent="-216233"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513629" indent="-216233"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1946095" indent="-216233"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378560" indent="-216233" algn="r" defTabSz="905475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811026" indent="-216233" algn="r" defTabSz="905475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243491" indent="-216233" algn="r" defTabSz="905475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675957" indent="-216233" algn="r" defTabSz="905475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eaLnBrk="1" hangingPunct="1"/>
            <a:fld id="{9BE86E8E-9C73-A345-8861-F87B1D852876}" type="slidenum">
              <a:rPr lang="en-US" sz="1200" b="0">
                <a:latin typeface="Times New Roman" charset="0"/>
              </a:rPr>
              <a:pPr eaLnBrk="1" hangingPunct="1"/>
              <a:t>99</a:t>
            </a:fld>
            <a:endParaRPr lang="en-US" sz="1200" b="0">
              <a:latin typeface="Times New Roman" charset="0"/>
            </a:endParaRPr>
          </a:p>
        </p:txBody>
      </p:sp>
      <p:sp>
        <p:nvSpPr>
          <p:cNvPr id="61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9663" y="679450"/>
            <a:ext cx="4629150" cy="3471863"/>
          </a:xfrm>
          <a:solidFill>
            <a:srgbClr val="FFFFFF"/>
          </a:solidFill>
          <a:ln/>
        </p:spPr>
      </p:sp>
      <p:sp>
        <p:nvSpPr>
          <p:cNvPr id="614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04875" y="4378477"/>
            <a:ext cx="5034856" cy="4074584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91077" tIns="45539" rIns="91077" bIns="45539"/>
          <a:lstStyle/>
          <a:p>
            <a:pPr defTabSz="855921"/>
            <a:r>
              <a:rPr lang="en-US" dirty="0">
                <a:ea typeface="ＭＳ Ｐゴシック" charset="0"/>
                <a:cs typeface="ＭＳ Ｐゴシック" charset="0"/>
              </a:rPr>
              <a:t>Why the delays in the first pass of the establishment, but not in subsequent passes (or in teardown)?</a:t>
            </a:r>
          </a:p>
        </p:txBody>
      </p:sp>
    </p:spTree>
    <p:extLst>
      <p:ext uri="{BB962C8B-B14F-4D97-AF65-F5344CB8AC3E}">
        <p14:creationId xmlns:p14="http://schemas.microsoft.com/office/powerpoint/2010/main" val="341047828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4414" y="8685894"/>
            <a:ext cx="2972098" cy="45659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6493" tIns="43247" rIns="86493" bIns="43247"/>
          <a:lstStyle>
            <a:lvl1pPr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02756" indent="-270291"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081164" indent="-216233"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513629" indent="-216233"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1946095" indent="-216233" defTabSz="905475" eaLnBrk="0" hangingPunct="0"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378560" indent="-216233" algn="r" defTabSz="905475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811026" indent="-216233" algn="r" defTabSz="905475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243491" indent="-216233" algn="r" defTabSz="905475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675957" indent="-216233" algn="r" defTabSz="905475" eaLnBrk="0" fontAlgn="base" hangingPunct="0">
              <a:spcBef>
                <a:spcPct val="0"/>
              </a:spcBef>
              <a:spcAft>
                <a:spcPct val="0"/>
              </a:spcAft>
              <a:defRPr sz="19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eaLnBrk="1" hangingPunct="1"/>
            <a:fld id="{CF55224C-F64D-7F42-B37C-56E1D94BD4EE}" type="slidenum">
              <a:rPr lang="en-US" sz="1200" b="0">
                <a:latin typeface="Times New Roman" charset="0"/>
              </a:rPr>
              <a:pPr eaLnBrk="1" hangingPunct="1"/>
              <a:t>100</a:t>
            </a:fld>
            <a:endParaRPr lang="en-US" sz="1200" b="0">
              <a:latin typeface="Times New Roman" charset="0"/>
            </a:endParaRPr>
          </a:p>
        </p:txBody>
      </p:sp>
      <p:sp>
        <p:nvSpPr>
          <p:cNvPr id="634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09663" y="679450"/>
            <a:ext cx="4629150" cy="3471863"/>
          </a:xfrm>
          <a:solidFill>
            <a:srgbClr val="FFFFFF"/>
          </a:solidFill>
          <a:ln/>
        </p:spPr>
      </p:sp>
      <p:sp>
        <p:nvSpPr>
          <p:cNvPr id="634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04875" y="4378477"/>
            <a:ext cx="5034856" cy="4074584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91077" tIns="45539" rIns="91077" bIns="45539"/>
          <a:lstStyle/>
          <a:p>
            <a:pPr defTabSz="855921"/>
            <a:r>
              <a:rPr lang="en-US">
                <a:ea typeface="ＭＳ Ｐゴシック" charset="0"/>
                <a:cs typeface="ＭＳ Ｐゴシック" charset="0"/>
              </a:rPr>
              <a:t>Why the delays in the first pass of the establishment, but not in subsequent passes (or in teardown)?</a:t>
            </a:r>
          </a:p>
        </p:txBody>
      </p:sp>
    </p:spTree>
    <p:extLst>
      <p:ext uri="{BB962C8B-B14F-4D97-AF65-F5344CB8AC3E}">
        <p14:creationId xmlns:p14="http://schemas.microsoft.com/office/powerpoint/2010/main" val="4217748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Shape 40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3794" name="Shape 41"/>
          <p:cNvSpPr>
            <a:spLocks noGrp="1"/>
          </p:cNvSpPr>
          <p:nvPr>
            <p:ph type="body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x-none" altLang="x-none" sz="2300"/>
          </a:p>
        </p:txBody>
      </p:sp>
    </p:spTree>
    <p:extLst>
      <p:ext uri="{BB962C8B-B14F-4D97-AF65-F5344CB8AC3E}">
        <p14:creationId xmlns:p14="http://schemas.microsoft.com/office/powerpoint/2010/main" val="17728350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Shape 6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5842" name="Shape 62"/>
          <p:cNvSpPr>
            <a:spLocks noGrp="1"/>
          </p:cNvSpPr>
          <p:nvPr>
            <p:ph type="body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x-none" altLang="x-none" sz="2300"/>
          </a:p>
        </p:txBody>
      </p:sp>
    </p:spTree>
    <p:extLst>
      <p:ext uri="{BB962C8B-B14F-4D97-AF65-F5344CB8AC3E}">
        <p14:creationId xmlns:p14="http://schemas.microsoft.com/office/powerpoint/2010/main" val="41295619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Shape 102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7890" name="Shape 103"/>
          <p:cNvSpPr>
            <a:spLocks noGrp="1"/>
          </p:cNvSpPr>
          <p:nvPr>
            <p:ph type="body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x-none" altLang="x-none" sz="2300"/>
          </a:p>
        </p:txBody>
      </p:sp>
    </p:spTree>
    <p:extLst>
      <p:ext uri="{BB962C8B-B14F-4D97-AF65-F5344CB8AC3E}">
        <p14:creationId xmlns:p14="http://schemas.microsoft.com/office/powerpoint/2010/main" val="31775081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Shape 146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9938" name="Shape 147"/>
          <p:cNvSpPr>
            <a:spLocks noGrp="1"/>
          </p:cNvSpPr>
          <p:nvPr>
            <p:ph type="body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x-none" altLang="x-none" sz="2300"/>
          </a:p>
        </p:txBody>
      </p:sp>
    </p:spTree>
    <p:extLst>
      <p:ext uri="{BB962C8B-B14F-4D97-AF65-F5344CB8AC3E}">
        <p14:creationId xmlns:p14="http://schemas.microsoft.com/office/powerpoint/2010/main" val="40985023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Shape 192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41986" name="Shape 193"/>
          <p:cNvSpPr>
            <a:spLocks noGrp="1"/>
          </p:cNvSpPr>
          <p:nvPr>
            <p:ph type="body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x-none" altLang="x-none" sz="2300"/>
          </a:p>
        </p:txBody>
      </p:sp>
    </p:spTree>
    <p:extLst>
      <p:ext uri="{BB962C8B-B14F-4D97-AF65-F5344CB8AC3E}">
        <p14:creationId xmlns:p14="http://schemas.microsoft.com/office/powerpoint/2010/main" val="9610750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40" name="Rectangle 8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Monotype Sorts" pitchFamily="96" charset="2"/>
              <a:buNone/>
              <a:defRPr/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8441" name="Rectangle 9"/>
          <p:cNvSpPr>
            <a:spLocks noGrp="1" noChangeArrowheads="1"/>
          </p:cNvSpPr>
          <p:nvPr>
            <p:ph type="ctrTitle"/>
          </p:nvPr>
        </p:nvSpPr>
        <p:spPr>
          <a:xfrm>
            <a:off x="685800" y="1143000"/>
            <a:ext cx="7772400" cy="20574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 sz="1050" b="0">
                <a:latin typeface="Times New Roman" charset="0"/>
              </a:defRPr>
            </a:lvl1pPr>
          </a:lstStyle>
          <a:p>
            <a:r>
              <a:rPr lang="en-US"/>
              <a:t>January 10, 2024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 sz="1050" b="0">
                <a:latin typeface="Times New Roman" charset="0"/>
              </a:defRPr>
            </a:lvl1pPr>
          </a:lstStyle>
          <a:p>
            <a:r>
              <a:rPr lang="en-US"/>
              <a:t>EECS 489 – Lecture 1</a:t>
            </a:r>
          </a:p>
        </p:txBody>
      </p:sp>
    </p:spTree>
    <p:extLst>
      <p:ext uri="{BB962C8B-B14F-4D97-AF65-F5344CB8AC3E}">
        <p14:creationId xmlns:p14="http://schemas.microsoft.com/office/powerpoint/2010/main" val="35119642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500292D-9130-BA41-A2F4-8C3DF7A50D3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0804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05600" y="152400"/>
            <a:ext cx="2133600" cy="5867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4800" y="152400"/>
            <a:ext cx="6248400" cy="5867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E995D8D-2725-7449-9768-A6F305723FF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6466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r>
              <a:t>Title Text</a:t>
            </a:r>
          </a:p>
        </p:txBody>
      </p:sp>
      <p:sp>
        <p:nvSpPr>
          <p:cNvPr id="11" name="Shape 1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2pPr marL="937584" indent="-401822">
              <a:spcBef>
                <a:spcPts val="1687"/>
              </a:spcBef>
              <a:buChar char="-"/>
              <a:defRPr sz="2500" i="1"/>
            </a:lvl2pPr>
            <a:lvl3pPr marL="1250112" indent="-401822">
              <a:spcBef>
                <a:spcPts val="1687"/>
              </a:spcBef>
              <a:buFont typeface="Gill Sans"/>
              <a:buChar char="-"/>
              <a:defRPr sz="2500" i="1">
                <a:latin typeface="Gill Sans"/>
                <a:ea typeface="Gill Sans"/>
                <a:cs typeface="Gill Sans"/>
                <a:sym typeface="Gill Sans"/>
              </a:defRPr>
            </a:lvl3pPr>
            <a:lvl4pPr marL="1562640" indent="-401822">
              <a:spcBef>
                <a:spcPts val="1687"/>
              </a:spcBef>
              <a:buFont typeface="Gill Sans"/>
              <a:buChar char="-"/>
              <a:defRPr sz="2500" i="1">
                <a:latin typeface="Gill Sans"/>
                <a:ea typeface="Gill Sans"/>
                <a:cs typeface="Gill Sans"/>
                <a:sym typeface="Gill Sans"/>
              </a:defRPr>
            </a:lvl4pPr>
            <a:lvl5pPr marL="1875168" indent="-401822">
              <a:spcBef>
                <a:spcPts val="1687"/>
              </a:spcBef>
              <a:buFont typeface="Gill Sans"/>
              <a:buChar char="-"/>
              <a:defRPr sz="2500" i="1">
                <a:latin typeface="Gill Sans"/>
                <a:ea typeface="Gill Sans"/>
                <a:cs typeface="Gill Sans"/>
                <a:sym typeface="Gill Sans"/>
              </a:defRPr>
            </a:lvl5pPr>
          </a:lstStyle>
          <a:p>
            <a:pPr lvl="0"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1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E2893C13-EE0C-EE4E-AB27-289AE4B3B289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6635229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190D881-957A-7944-A8D0-1584E528B88F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4048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Rectangle 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6" name="Rectangle 1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1F2EB77-FB6C-2244-A076-ADF097535D4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0208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600200"/>
            <a:ext cx="3886200" cy="4419600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4400" y="1600200"/>
            <a:ext cx="3886200" cy="4419600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6" name="Rectangle 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7" name="Rectangle 1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36FED86-94EF-254D-90EE-B810FE8299E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827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8" name="Rectangle 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9" name="Rectangle 1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11CF967-1287-0948-92AE-55309D19614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5453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4" name="Rectangle 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Rectangle 1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507A418-0CEB-9E4A-BA45-3B7D3D133EB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2183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3" name="Rectangle 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4" name="Rectangle 1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3D7AD44-FDD5-3640-B5FD-B68DA213B14F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8545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6" name="Rectangle 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7" name="Rectangle 1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C1E35D2-F4F4-2848-A65C-22D2D75C674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2277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6" name="Rectangle 3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7" name="Rectangle 12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7309860-561E-FA4E-8AD9-21F393B80F8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822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lvl1pPr eaLnBrk="0" hangingPunct="0">
              <a:defRPr sz="750"/>
            </a:lvl1pPr>
          </a:lstStyle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 eaLnBrk="0" hangingPunct="0">
              <a:defRPr sz="750"/>
            </a:lvl1pPr>
          </a:lstStyle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1028" name="Rectangle 8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600200"/>
            <a:ext cx="7924800" cy="44196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33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304800" y="152400"/>
            <a:ext cx="8534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36" name="Rectangle 12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001000" y="6248400"/>
            <a:ext cx="609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r" eaLnBrk="0" hangingPunct="0">
              <a:defRPr sz="750"/>
            </a:lvl1pPr>
          </a:lstStyle>
          <a:p>
            <a:fld id="{6CABC02E-5657-E248-B9C6-199B1358382F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1037" name="Line 13"/>
          <p:cNvSpPr>
            <a:spLocks noChangeShapeType="1"/>
          </p:cNvSpPr>
          <p:nvPr/>
        </p:nvSpPr>
        <p:spPr bwMode="auto">
          <a:xfrm>
            <a:off x="0" y="1371600"/>
            <a:ext cx="8305800" cy="0"/>
          </a:xfrm>
          <a:prstGeom prst="line">
            <a:avLst/>
          </a:prstGeom>
          <a:noFill/>
          <a:ln w="44450">
            <a:solidFill>
              <a:srgbClr val="FFCB05"/>
            </a:solidFill>
            <a:round/>
            <a:headEnd/>
            <a:tailEnd/>
          </a:ln>
          <a:effectLst>
            <a:outerShdw dist="53882" dir="2700000" algn="ctr" rotWithShape="0">
              <a:srgbClr val="D3A600"/>
            </a:outerShdw>
          </a:effectLst>
        </p:spPr>
        <p:txBody>
          <a:bodyPr wrap="none" anchor="ctr"/>
          <a:lstStyle/>
          <a:p>
            <a:pPr eaLnBrk="0" hangingPunct="0">
              <a:defRPr/>
            </a:pPr>
            <a:endParaRPr lang="en-US" sz="1200"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  <p:sldLayoutId id="2147483708" r:id="rId12"/>
  </p:sldLayoutIdLst>
  <p:hf hd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tx1"/>
          </a:solidFill>
          <a:effectLst/>
          <a:latin typeface="+mj-lt"/>
          <a:ea typeface="ＭＳ Ｐゴシック" charset="-128"/>
          <a:cs typeface="ＭＳ Ｐゴシック" charset="-128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0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 Black" pitchFamily="34" charset="0"/>
          <a:ea typeface="ＭＳ Ｐゴシック" charset="-128"/>
          <a:cs typeface="ＭＳ Ｐゴシック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0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 Black" pitchFamily="34" charset="0"/>
          <a:ea typeface="ＭＳ Ｐゴシック" charset="-128"/>
          <a:cs typeface="ＭＳ Ｐゴシック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0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 Black" pitchFamily="34" charset="0"/>
          <a:ea typeface="ＭＳ Ｐゴシック" charset="-128"/>
          <a:cs typeface="ＭＳ Ｐゴシック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0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 Black" pitchFamily="34" charset="0"/>
          <a:ea typeface="ＭＳ Ｐゴシック" charset="-128"/>
          <a:cs typeface="ＭＳ Ｐゴシック" charset="-128"/>
        </a:defRPr>
      </a:lvl5pPr>
      <a:lvl6pPr marL="342900" algn="l" rtl="0" eaLnBrk="0" fontAlgn="base" hangingPunct="0">
        <a:spcBef>
          <a:spcPct val="0"/>
        </a:spcBef>
        <a:spcAft>
          <a:spcPct val="0"/>
        </a:spcAft>
        <a:defRPr sz="30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 Black" pitchFamily="34" charset="0"/>
        </a:defRPr>
      </a:lvl6pPr>
      <a:lvl7pPr marL="685800" algn="l" rtl="0" eaLnBrk="0" fontAlgn="base" hangingPunct="0">
        <a:spcBef>
          <a:spcPct val="0"/>
        </a:spcBef>
        <a:spcAft>
          <a:spcPct val="0"/>
        </a:spcAft>
        <a:defRPr sz="30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 Black" pitchFamily="34" charset="0"/>
        </a:defRPr>
      </a:lvl7pPr>
      <a:lvl8pPr marL="1028700" algn="l" rtl="0" eaLnBrk="0" fontAlgn="base" hangingPunct="0">
        <a:spcBef>
          <a:spcPct val="0"/>
        </a:spcBef>
        <a:spcAft>
          <a:spcPct val="0"/>
        </a:spcAft>
        <a:defRPr sz="30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 Black" pitchFamily="34" charset="0"/>
        </a:defRPr>
      </a:lvl8pPr>
      <a:lvl9pPr marL="1371600" algn="l" rtl="0" eaLnBrk="0" fontAlgn="base" hangingPunct="0">
        <a:spcBef>
          <a:spcPct val="0"/>
        </a:spcBef>
        <a:spcAft>
          <a:spcPct val="0"/>
        </a:spcAft>
        <a:defRPr sz="3000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Arial Black" pitchFamily="34" charset="0"/>
        </a:defRPr>
      </a:lvl9pPr>
    </p:titleStyle>
    <p:bodyStyle>
      <a:lvl1pPr marL="257175" indent="-257175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50000"/>
        <a:buFont typeface="Monotype Sorts" charset="0"/>
        <a:buChar char="l"/>
        <a:defRPr sz="2800">
          <a:solidFill>
            <a:schemeClr val="accent2"/>
          </a:solidFill>
          <a:latin typeface="+mn-lt"/>
          <a:ea typeface="ＭＳ Ｐゴシック" charset="-128"/>
          <a:cs typeface="ＭＳ Ｐゴシック" charset="-128"/>
        </a:defRPr>
      </a:lvl1pPr>
      <a:lvl2pPr marL="557213" indent="-214313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50000"/>
        <a:buFont typeface="Wingdings" pitchFamily="2" charset="2"/>
        <a:buChar char="q"/>
        <a:defRPr sz="2400">
          <a:solidFill>
            <a:schemeClr val="accent2"/>
          </a:solidFill>
          <a:latin typeface="+mn-lt"/>
          <a:ea typeface="ＭＳ Ｐゴシック" charset="-128"/>
        </a:defRPr>
      </a:lvl2pPr>
      <a:lvl3pPr marL="857250" indent="-17145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»"/>
        <a:defRPr sz="2400">
          <a:solidFill>
            <a:schemeClr val="accent2"/>
          </a:solidFill>
          <a:latin typeface="+mn-lt"/>
          <a:ea typeface="ＭＳ Ｐゴシック" charset="-128"/>
        </a:defRPr>
      </a:lvl3pPr>
      <a:lvl4pPr marL="1200150" indent="-17145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50000"/>
        <a:buFont typeface="Monotype Sorts" charset="0"/>
        <a:buChar char="n"/>
        <a:defRPr sz="1200">
          <a:solidFill>
            <a:schemeClr val="accent2"/>
          </a:solidFill>
          <a:latin typeface="+mn-lt"/>
          <a:ea typeface="ＭＳ Ｐゴシック" charset="-128"/>
        </a:defRPr>
      </a:lvl4pPr>
      <a:lvl5pPr marL="1543050" indent="-17145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50000"/>
        <a:buFont typeface="Monotype Sorts" charset="0"/>
        <a:buChar char="l"/>
        <a:defRPr sz="1200">
          <a:solidFill>
            <a:schemeClr val="accent2"/>
          </a:solidFill>
          <a:latin typeface="+mn-lt"/>
          <a:ea typeface="ＭＳ Ｐゴシック" charset="-128"/>
        </a:defRPr>
      </a:lvl5pPr>
      <a:lvl6pPr marL="1885950" indent="-17145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50000"/>
        <a:buFont typeface="Monotype Sorts" pitchFamily="96" charset="2"/>
        <a:buChar char="l"/>
        <a:defRPr sz="1200">
          <a:solidFill>
            <a:schemeClr val="accent2"/>
          </a:solidFill>
          <a:latin typeface="+mn-lt"/>
        </a:defRPr>
      </a:lvl6pPr>
      <a:lvl7pPr marL="2228850" indent="-17145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50000"/>
        <a:buFont typeface="Monotype Sorts" pitchFamily="96" charset="2"/>
        <a:buChar char="l"/>
        <a:defRPr sz="1200">
          <a:solidFill>
            <a:schemeClr val="accent2"/>
          </a:solidFill>
          <a:latin typeface="+mn-lt"/>
        </a:defRPr>
      </a:lvl7pPr>
      <a:lvl8pPr marL="2571750" indent="-17145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50000"/>
        <a:buFont typeface="Monotype Sorts" pitchFamily="96" charset="2"/>
        <a:buChar char="l"/>
        <a:defRPr sz="1200">
          <a:solidFill>
            <a:schemeClr val="accent2"/>
          </a:solidFill>
          <a:latin typeface="+mn-lt"/>
        </a:defRPr>
      </a:lvl8pPr>
      <a:lvl9pPr marL="2914650" indent="-17145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50000"/>
        <a:buFont typeface="Monotype Sorts" pitchFamily="96" charset="2"/>
        <a:buChar char="l"/>
        <a:defRPr sz="1200">
          <a:solidFill>
            <a:schemeClr val="accent2"/>
          </a:solidFill>
          <a:latin typeface="+mn-lt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6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jp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6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6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6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6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6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6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6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6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6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657350" y="1257300"/>
            <a:ext cx="5829300" cy="2286000"/>
          </a:xfrm>
        </p:spPr>
        <p:txBody>
          <a:bodyPr/>
          <a:lstStyle/>
          <a:p>
            <a:pPr algn="ctr"/>
            <a:r>
              <a:rPr lang="en-US" dirty="0">
                <a:effectLst/>
                <a:latin typeface="Arial Black" charset="0"/>
                <a:ea typeface="ＭＳ Ｐゴシック" charset="0"/>
                <a:cs typeface="ＭＳ Ｐゴシック" charset="0"/>
              </a:rPr>
              <a:t>EECS 489</a:t>
            </a:r>
            <a:br>
              <a:rPr lang="en-US" dirty="0">
                <a:effectLst/>
                <a:latin typeface="Arial Black" charset="0"/>
                <a:ea typeface="ＭＳ Ｐゴシック" charset="0"/>
                <a:cs typeface="ＭＳ Ｐゴシック" charset="0"/>
              </a:rPr>
            </a:br>
            <a:r>
              <a:rPr lang="en-US" dirty="0"/>
              <a:t>Computer Networks</a:t>
            </a:r>
            <a:br>
              <a:rPr lang="en-US" dirty="0">
                <a:effectLst/>
                <a:latin typeface="Arial Black" charset="0"/>
                <a:ea typeface="ＭＳ Ｐゴシック" charset="0"/>
                <a:cs typeface="ＭＳ Ｐゴシック" charset="0"/>
              </a:rPr>
            </a:br>
            <a:br>
              <a:rPr lang="en-US" sz="2400" dirty="0">
                <a:latin typeface="Arial Black" charset="0"/>
                <a:ea typeface="ＭＳ Ｐゴシック" charset="0"/>
                <a:cs typeface="ＭＳ Ｐゴシック" charset="0"/>
              </a:rPr>
            </a:br>
            <a:r>
              <a:rPr lang="en-US" sz="2400" dirty="0">
                <a:latin typeface="Arial Black" charset="0"/>
                <a:ea typeface="ＭＳ Ｐゴシック" charset="0"/>
                <a:cs typeface="ＭＳ Ｐゴシック" charset="0"/>
              </a:rPr>
              <a:t>Winter 2024</a:t>
            </a:r>
            <a:endParaRPr lang="en-US" dirty="0">
              <a:effectLst/>
              <a:latin typeface="Arial Black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800100" y="3771900"/>
            <a:ext cx="7543800" cy="1828800"/>
          </a:xfrm>
        </p:spPr>
        <p:txBody>
          <a:bodyPr/>
          <a:lstStyle/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Mosharaf Chowdhury</a:t>
            </a:r>
          </a:p>
          <a:p>
            <a:pPr>
              <a:buFont typeface="Monotype Sorts" charset="0"/>
              <a:buNone/>
            </a:pP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None/>
            </a:pP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 algn="l"/>
            <a:r>
              <a:rPr lang="en-US" sz="1800" i="1" dirty="0">
                <a:latin typeface="Arial" charset="0"/>
                <a:ea typeface="ＭＳ Ｐゴシック" charset="0"/>
                <a:cs typeface="ＭＳ Ｐゴシック" charset="0"/>
              </a:rPr>
              <a:t>Material with thanks to Aditya </a:t>
            </a:r>
            <a:r>
              <a:rPr lang="en-US" sz="1800" i="1" dirty="0" err="1">
                <a:latin typeface="Arial" charset="0"/>
                <a:ea typeface="ＭＳ Ｐゴシック" charset="0"/>
                <a:cs typeface="ＭＳ Ｐゴシック" charset="0"/>
              </a:rPr>
              <a:t>Akella</a:t>
            </a:r>
            <a:r>
              <a:rPr lang="en-US" sz="1800" i="1" dirty="0">
                <a:latin typeface="Arial" charset="0"/>
                <a:ea typeface="ＭＳ Ｐゴシック" charset="0"/>
                <a:cs typeface="ＭＳ Ｐゴシック" charset="0"/>
              </a:rPr>
              <a:t>, </a:t>
            </a:r>
            <a:r>
              <a:rPr lang="en-US" sz="1800" i="1" dirty="0" err="1">
                <a:latin typeface="Arial" charset="0"/>
                <a:ea typeface="ＭＳ Ｐゴシック" charset="0"/>
                <a:cs typeface="ＭＳ Ｐゴシック" charset="0"/>
              </a:rPr>
              <a:t>Sugih</a:t>
            </a:r>
            <a:r>
              <a:rPr lang="en-US" sz="1800" i="1" dirty="0">
                <a:latin typeface="Arial" charset="0"/>
                <a:ea typeface="ＭＳ Ｐゴシック" charset="0"/>
                <a:cs typeface="ＭＳ Ｐゴシック" charset="0"/>
              </a:rPr>
              <a:t> </a:t>
            </a:r>
            <a:r>
              <a:rPr lang="en-US" sz="1800" i="1" dirty="0" err="1">
                <a:latin typeface="Arial" charset="0"/>
                <a:ea typeface="ＭＳ Ｐゴシック" charset="0"/>
                <a:cs typeface="ＭＳ Ｐゴシック" charset="0"/>
              </a:rPr>
              <a:t>Jamin</a:t>
            </a:r>
            <a:r>
              <a:rPr lang="en-US" sz="1800" i="1" dirty="0">
                <a:latin typeface="Arial" charset="0"/>
                <a:ea typeface="ＭＳ Ｐゴシック" charset="0"/>
                <a:cs typeface="ＭＳ Ｐゴシック" charset="0"/>
              </a:rPr>
              <a:t>, Philip Levis, Sylvia Ratnasamy, Peter </a:t>
            </a:r>
            <a:r>
              <a:rPr lang="en-US" sz="1800" i="1" dirty="0" err="1">
                <a:latin typeface="Arial" charset="0"/>
                <a:ea typeface="ＭＳ Ｐゴシック" charset="0"/>
                <a:cs typeface="ＭＳ Ｐゴシック" charset="0"/>
              </a:rPr>
              <a:t>Steenkiste</a:t>
            </a:r>
            <a:r>
              <a:rPr lang="en-US" sz="1800" i="1" dirty="0">
                <a:latin typeface="Arial" charset="0"/>
                <a:ea typeface="ＭＳ Ｐゴシック" charset="0"/>
                <a:cs typeface="ＭＳ Ｐゴシック" charset="0"/>
              </a:rPr>
              <a:t>, and many other colleagues.</a:t>
            </a:r>
          </a:p>
          <a:p>
            <a:pPr>
              <a:buFont typeface="Monotype Sorts" charset="0"/>
              <a:buNone/>
            </a:pP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buFont typeface="Monotype Sorts" charset="0"/>
              <a:buNone/>
            </a:pPr>
            <a:endParaRPr lang="en-US" dirty="0">
              <a:effectLst>
                <a:outerShdw blurRad="38100" dist="38100" dir="2700000" algn="tl">
                  <a:srgbClr val="DDDDDD"/>
                </a:outerShdw>
              </a:effectLst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Grading</a:t>
            </a:r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13438604"/>
              </p:ext>
            </p:extLst>
          </p:nvPr>
        </p:nvGraphicFramePr>
        <p:xfrm>
          <a:off x="685800" y="1600200"/>
          <a:ext cx="7924800" cy="41452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962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62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/>
                        <a:t>Allocation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chemeClr val="accent2"/>
                          </a:solidFill>
                        </a:rPr>
                        <a:t>Assignment</a:t>
                      </a:r>
                      <a:r>
                        <a:rPr lang="en-US" sz="2800" baseline="0" dirty="0">
                          <a:solidFill>
                            <a:schemeClr val="accent2"/>
                          </a:solidFill>
                        </a:rPr>
                        <a:t> 1</a:t>
                      </a:r>
                      <a:endParaRPr lang="en-US" sz="28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solidFill>
                            <a:schemeClr val="accent2"/>
                          </a:solidFill>
                        </a:rPr>
                        <a:t>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solidFill>
                            <a:schemeClr val="accent2"/>
                          </a:solidFill>
                        </a:rPr>
                        <a:t>Assignment</a:t>
                      </a:r>
                      <a:r>
                        <a:rPr lang="en-US" sz="2800" baseline="0" dirty="0">
                          <a:solidFill>
                            <a:schemeClr val="accent2"/>
                          </a:solidFill>
                        </a:rPr>
                        <a:t> 2</a:t>
                      </a:r>
                      <a:endParaRPr lang="en-US" sz="28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solidFill>
                            <a:schemeClr val="accent2"/>
                          </a:solidFill>
                        </a:rPr>
                        <a:t>15%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solidFill>
                            <a:schemeClr val="accent2"/>
                          </a:solidFill>
                        </a:rPr>
                        <a:t>Assignment</a:t>
                      </a:r>
                      <a:r>
                        <a:rPr lang="en-US" sz="2800" baseline="0" dirty="0">
                          <a:solidFill>
                            <a:schemeClr val="accent2"/>
                          </a:solidFill>
                        </a:rPr>
                        <a:t> 3</a:t>
                      </a:r>
                      <a:endParaRPr lang="en-US" sz="28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solidFill>
                            <a:schemeClr val="accent2"/>
                          </a:solidFill>
                        </a:rPr>
                        <a:t>15%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>
                          <a:solidFill>
                            <a:schemeClr val="accent2"/>
                          </a:solidFill>
                        </a:rPr>
                        <a:t>Assignment</a:t>
                      </a:r>
                      <a:r>
                        <a:rPr lang="en-US" sz="2800" baseline="0" dirty="0">
                          <a:solidFill>
                            <a:schemeClr val="accent2"/>
                          </a:solidFill>
                        </a:rPr>
                        <a:t> 4</a:t>
                      </a:r>
                      <a:endParaRPr lang="en-US" sz="2800" dirty="0">
                        <a:solidFill>
                          <a:schemeClr val="accent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solidFill>
                            <a:schemeClr val="accent2"/>
                          </a:solidFill>
                        </a:rPr>
                        <a:t>15%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chemeClr val="accent2"/>
                          </a:solidFill>
                        </a:rPr>
                        <a:t>Midterm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solidFill>
                            <a:schemeClr val="accent2"/>
                          </a:solidFill>
                        </a:rPr>
                        <a:t>25%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chemeClr val="accent2"/>
                          </a:solidFill>
                        </a:rPr>
                        <a:t>Final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solidFill>
                            <a:schemeClr val="accent2"/>
                          </a:solidFill>
                        </a:rPr>
                        <a:t>25%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dirty="0">
                          <a:solidFill>
                            <a:srgbClr val="0000FF"/>
                          </a:solidFill>
                        </a:rPr>
                        <a:t>Bonus Quizzes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>
                          <a:solidFill>
                            <a:srgbClr val="0000FF"/>
                          </a:solidFill>
                        </a:rPr>
                        <a:t>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9061870"/>
                  </a:ext>
                </a:extLst>
              </a:tr>
            </a:tbl>
          </a:graphicData>
        </a:graphic>
      </p:graphicFrame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55901FD-E0E6-8541-BF4F-0E52F2EA67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6E3512C-1811-A545-AD5E-A11B96EA23EE}"/>
              </a:ext>
            </a:extLst>
          </p:cNvPr>
          <p:cNvSpPr/>
          <p:nvPr/>
        </p:nvSpPr>
        <p:spPr bwMode="auto">
          <a:xfrm>
            <a:off x="685800" y="5181600"/>
            <a:ext cx="7924800" cy="6858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stealth" w="med" len="lg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7A3049-0682-4544-BC5B-AAD77BDFB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36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Rectangle 10"/>
          <p:cNvSpPr>
            <a:spLocks noChangeArrowheads="1"/>
          </p:cNvSpPr>
          <p:nvPr/>
        </p:nvSpPr>
        <p:spPr bwMode="auto">
          <a:xfrm>
            <a:off x="3151188" y="3519488"/>
            <a:ext cx="0" cy="12700"/>
          </a:xfrm>
          <a:prstGeom prst="rect">
            <a:avLst/>
          </a:prstGeom>
          <a:blipFill dpi="0" rotWithShape="0">
            <a:blip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9" tIns="45715" rIns="91429" bIns="45715"/>
          <a:lstStyle/>
          <a:p>
            <a:endParaRPr lang="en-US" sz="1125"/>
          </a:p>
        </p:txBody>
      </p:sp>
      <p:sp>
        <p:nvSpPr>
          <p:cNvPr id="62466" name="Rectangle 11"/>
          <p:cNvSpPr>
            <a:spLocks noChangeArrowheads="1"/>
          </p:cNvSpPr>
          <p:nvPr/>
        </p:nvSpPr>
        <p:spPr bwMode="auto">
          <a:xfrm>
            <a:off x="1066800" y="3811588"/>
            <a:ext cx="0" cy="12700"/>
          </a:xfrm>
          <a:prstGeom prst="rect">
            <a:avLst/>
          </a:prstGeom>
          <a:blipFill dpi="0" rotWithShape="0">
            <a:blip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9" tIns="45715" rIns="91429" bIns="45715"/>
          <a:lstStyle/>
          <a:p>
            <a:endParaRPr lang="en-US" sz="1125"/>
          </a:p>
        </p:txBody>
      </p:sp>
      <p:sp>
        <p:nvSpPr>
          <p:cNvPr id="62467" name="Rectangle 12"/>
          <p:cNvSpPr>
            <a:spLocks noChangeArrowheads="1"/>
          </p:cNvSpPr>
          <p:nvPr/>
        </p:nvSpPr>
        <p:spPr bwMode="auto">
          <a:xfrm>
            <a:off x="3151188" y="4256088"/>
            <a:ext cx="0" cy="12700"/>
          </a:xfrm>
          <a:prstGeom prst="rect">
            <a:avLst/>
          </a:prstGeom>
          <a:blipFill dpi="0" rotWithShape="0">
            <a:blip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9" tIns="45715" rIns="91429" bIns="45715"/>
          <a:lstStyle/>
          <a:p>
            <a:endParaRPr lang="en-US" sz="1125"/>
          </a:p>
        </p:txBody>
      </p:sp>
      <p:sp>
        <p:nvSpPr>
          <p:cNvPr id="62468" name="AutoShape 13"/>
          <p:cNvSpPr>
            <a:spLocks noChangeArrowheads="1"/>
          </p:cNvSpPr>
          <p:nvPr/>
        </p:nvSpPr>
        <p:spPr bwMode="auto">
          <a:xfrm rot="5400000">
            <a:off x="4327526" y="1789113"/>
            <a:ext cx="541337" cy="5176838"/>
          </a:xfrm>
          <a:prstGeom prst="parallelogram">
            <a:avLst>
              <a:gd name="adj" fmla="val 71921"/>
            </a:avLst>
          </a:prstGeom>
          <a:solidFill>
            <a:srgbClr val="C1CE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rot="10800000" vert="eaVert" wrap="none" lIns="91962" tIns="45982" rIns="91962" bIns="45982" anchor="ctr"/>
          <a:lstStyle/>
          <a:p>
            <a:pPr>
              <a:spcBef>
                <a:spcPts val="1000"/>
              </a:spcBef>
              <a:spcAft>
                <a:spcPts val="1000"/>
              </a:spcAft>
            </a:pPr>
            <a:endParaRPr lang="en-US" altLang="zh-TW" sz="492" i="1" dirty="0">
              <a:solidFill>
                <a:srgbClr val="000000"/>
              </a:solidFill>
              <a:ea typeface="PMingLiU" charset="0"/>
              <a:cs typeface="PMingLiU" charset="0"/>
            </a:endParaRPr>
          </a:p>
        </p:txBody>
      </p:sp>
      <p:sp>
        <p:nvSpPr>
          <p:cNvPr id="62469" name="Line 14"/>
          <p:cNvSpPr>
            <a:spLocks noChangeShapeType="1"/>
          </p:cNvSpPr>
          <p:nvPr/>
        </p:nvSpPr>
        <p:spPr bwMode="auto">
          <a:xfrm>
            <a:off x="3729038" y="2967038"/>
            <a:ext cx="3175" cy="33655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62470" name="Line 15"/>
          <p:cNvSpPr>
            <a:spLocks noChangeShapeType="1"/>
          </p:cNvSpPr>
          <p:nvPr/>
        </p:nvSpPr>
        <p:spPr bwMode="auto">
          <a:xfrm>
            <a:off x="2005013" y="2795588"/>
            <a:ext cx="0" cy="35369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62471" name="Line 16"/>
          <p:cNvSpPr>
            <a:spLocks noChangeShapeType="1"/>
          </p:cNvSpPr>
          <p:nvPr/>
        </p:nvSpPr>
        <p:spPr bwMode="auto">
          <a:xfrm>
            <a:off x="7181850" y="2795588"/>
            <a:ext cx="0" cy="35369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62472" name="AutoShape 17"/>
          <p:cNvSpPr>
            <a:spLocks noChangeArrowheads="1"/>
          </p:cNvSpPr>
          <p:nvPr/>
        </p:nvSpPr>
        <p:spPr bwMode="auto">
          <a:xfrm rot="16200000" flipH="1">
            <a:off x="4409282" y="2409034"/>
            <a:ext cx="368300" cy="5176837"/>
          </a:xfrm>
          <a:prstGeom prst="parallelogram">
            <a:avLst>
              <a:gd name="adj" fmla="val 80898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62473" name="AutoShape 18"/>
          <p:cNvSpPr>
            <a:spLocks noChangeArrowheads="1"/>
          </p:cNvSpPr>
          <p:nvPr/>
        </p:nvSpPr>
        <p:spPr bwMode="auto">
          <a:xfrm rot="16200000" flipH="1">
            <a:off x="4441825" y="1366841"/>
            <a:ext cx="303213" cy="5176837"/>
          </a:xfrm>
          <a:prstGeom prst="parallelogram">
            <a:avLst>
              <a:gd name="adj" fmla="val 79579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62474" name="AutoShape 19"/>
          <p:cNvSpPr>
            <a:spLocks noChangeArrowheads="1"/>
          </p:cNvSpPr>
          <p:nvPr/>
        </p:nvSpPr>
        <p:spPr bwMode="auto">
          <a:xfrm rot="5400000">
            <a:off x="4502153" y="2635253"/>
            <a:ext cx="182563" cy="1725613"/>
          </a:xfrm>
          <a:prstGeom prst="parallelogram">
            <a:avLst>
              <a:gd name="adj" fmla="val 63884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62475" name="AutoShape 20"/>
          <p:cNvSpPr>
            <a:spLocks noChangeArrowheads="1"/>
          </p:cNvSpPr>
          <p:nvPr/>
        </p:nvSpPr>
        <p:spPr bwMode="auto">
          <a:xfrm rot="5400000">
            <a:off x="2775744" y="2451894"/>
            <a:ext cx="184150" cy="1725612"/>
          </a:xfrm>
          <a:prstGeom prst="parallelogram">
            <a:avLst>
              <a:gd name="adj" fmla="val 63884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62478" name="AutoShape 65"/>
          <p:cNvSpPr>
            <a:spLocks noChangeArrowheads="1"/>
          </p:cNvSpPr>
          <p:nvPr/>
        </p:nvSpPr>
        <p:spPr bwMode="auto">
          <a:xfrm rot="5400000">
            <a:off x="6226969" y="2829719"/>
            <a:ext cx="184150" cy="1725612"/>
          </a:xfrm>
          <a:prstGeom prst="parallelogram">
            <a:avLst>
              <a:gd name="adj" fmla="val 63884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62479" name="Line 74"/>
          <p:cNvSpPr>
            <a:spLocks noChangeShapeType="1"/>
          </p:cNvSpPr>
          <p:nvPr/>
        </p:nvSpPr>
        <p:spPr bwMode="auto">
          <a:xfrm flipH="1">
            <a:off x="5453063" y="2954338"/>
            <a:ext cx="0" cy="3422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62480" name="Line 83"/>
          <p:cNvSpPr>
            <a:spLocks noChangeShapeType="1"/>
          </p:cNvSpPr>
          <p:nvPr/>
        </p:nvSpPr>
        <p:spPr bwMode="auto">
          <a:xfrm>
            <a:off x="7543800" y="4648200"/>
            <a:ext cx="0" cy="11430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lIns="91429" tIns="45715" rIns="91429" bIns="45715">
            <a:spAutoFit/>
          </a:bodyPr>
          <a:lstStyle/>
          <a:p>
            <a:endParaRPr lang="en-US" sz="1125"/>
          </a:p>
        </p:txBody>
      </p:sp>
      <p:sp>
        <p:nvSpPr>
          <p:cNvPr id="62481" name="Text Box 84"/>
          <p:cNvSpPr txBox="1">
            <a:spLocks noChangeArrowheads="1"/>
          </p:cNvSpPr>
          <p:nvPr/>
        </p:nvSpPr>
        <p:spPr bwMode="auto">
          <a:xfrm>
            <a:off x="7558090" y="5268915"/>
            <a:ext cx="526084" cy="30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29" tIns="45715" rIns="91429" bIns="45715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l"/>
            <a:r>
              <a:rPr lang="en-US" sz="1406" b="0">
                <a:latin typeface="Arial" charset="0"/>
              </a:rPr>
              <a:t>time</a:t>
            </a:r>
          </a:p>
        </p:txBody>
      </p:sp>
      <p:sp>
        <p:nvSpPr>
          <p:cNvPr id="62482" name="AutoShape 85"/>
          <p:cNvSpPr>
            <a:spLocks noChangeArrowheads="1"/>
          </p:cNvSpPr>
          <p:nvPr/>
        </p:nvSpPr>
        <p:spPr bwMode="auto">
          <a:xfrm rot="5400000">
            <a:off x="4341019" y="1983581"/>
            <a:ext cx="457200" cy="5176838"/>
          </a:xfrm>
          <a:prstGeom prst="parallelogram">
            <a:avLst>
              <a:gd name="adj" fmla="val 84722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rot="10800000" vert="eaVert" wrap="none" lIns="92109" tIns="46056" rIns="92109" bIns="46056" anchor="ctr"/>
          <a:lstStyle/>
          <a:p>
            <a:endParaRPr lang="en-US" sz="1406"/>
          </a:p>
        </p:txBody>
      </p:sp>
      <p:sp>
        <p:nvSpPr>
          <p:cNvPr id="62483" name="Freeform 31"/>
          <p:cNvSpPr>
            <a:spLocks/>
          </p:cNvSpPr>
          <p:nvPr/>
        </p:nvSpPr>
        <p:spPr bwMode="auto">
          <a:xfrm>
            <a:off x="2289176" y="2185991"/>
            <a:ext cx="908050" cy="1587"/>
          </a:xfrm>
          <a:custGeom>
            <a:avLst/>
            <a:gdLst>
              <a:gd name="T0" fmla="*/ 2147483647 w 573"/>
              <a:gd name="T1" fmla="*/ 0 h 1587"/>
              <a:gd name="T2" fmla="*/ 2147483647 w 573"/>
              <a:gd name="T3" fmla="*/ 0 h 1587"/>
              <a:gd name="T4" fmla="*/ 0 w 573"/>
              <a:gd name="T5" fmla="*/ 0 h 1587"/>
              <a:gd name="T6" fmla="*/ 0 60000 65536"/>
              <a:gd name="T7" fmla="*/ 0 60000 65536"/>
              <a:gd name="T8" fmla="*/ 0 60000 65536"/>
              <a:gd name="T9" fmla="*/ 0 w 573"/>
              <a:gd name="T10" fmla="*/ 0 h 1587"/>
              <a:gd name="T11" fmla="*/ 573 w 573"/>
              <a:gd name="T12" fmla="*/ 1587 h 1587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573" h="1587">
                <a:moveTo>
                  <a:pt x="573" y="0"/>
                </a:moveTo>
                <a:lnTo>
                  <a:pt x="286" y="0"/>
                </a:lnTo>
                <a:lnTo>
                  <a:pt x="0" y="0"/>
                </a:lnTo>
              </a:path>
            </a:pathLst>
          </a:custGeom>
          <a:noFill/>
          <a:ln w="25400">
            <a:solidFill>
              <a:srgbClr val="FF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91429" tIns="45715" rIns="91429" bIns="45715"/>
          <a:lstStyle/>
          <a:p>
            <a:endParaRPr lang="en-US" sz="1125"/>
          </a:p>
        </p:txBody>
      </p:sp>
      <p:sp>
        <p:nvSpPr>
          <p:cNvPr id="62484" name="Freeform 36"/>
          <p:cNvSpPr>
            <a:spLocks/>
          </p:cNvSpPr>
          <p:nvPr/>
        </p:nvSpPr>
        <p:spPr bwMode="auto">
          <a:xfrm>
            <a:off x="5697541" y="2185991"/>
            <a:ext cx="1019175" cy="1587"/>
          </a:xfrm>
          <a:custGeom>
            <a:avLst/>
            <a:gdLst>
              <a:gd name="T0" fmla="*/ 0 w 643"/>
              <a:gd name="T1" fmla="*/ 0 h 1587"/>
              <a:gd name="T2" fmla="*/ 2147483647 w 643"/>
              <a:gd name="T3" fmla="*/ 0 h 1587"/>
              <a:gd name="T4" fmla="*/ 2147483647 w 643"/>
              <a:gd name="T5" fmla="*/ 0 h 1587"/>
              <a:gd name="T6" fmla="*/ 0 60000 65536"/>
              <a:gd name="T7" fmla="*/ 0 60000 65536"/>
              <a:gd name="T8" fmla="*/ 0 60000 65536"/>
              <a:gd name="T9" fmla="*/ 0 w 643"/>
              <a:gd name="T10" fmla="*/ 0 h 1587"/>
              <a:gd name="T11" fmla="*/ 643 w 643"/>
              <a:gd name="T12" fmla="*/ 1587 h 1587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643" h="1587">
                <a:moveTo>
                  <a:pt x="0" y="0"/>
                </a:moveTo>
                <a:lnTo>
                  <a:pt x="321" y="0"/>
                </a:lnTo>
                <a:lnTo>
                  <a:pt x="643" y="0"/>
                </a:lnTo>
              </a:path>
            </a:pathLst>
          </a:custGeom>
          <a:noFill/>
          <a:ln w="25400">
            <a:solidFill>
              <a:srgbClr val="FF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91429" tIns="45715" rIns="91429" bIns="45715"/>
          <a:lstStyle/>
          <a:p>
            <a:endParaRPr lang="en-US" sz="1125"/>
          </a:p>
        </p:txBody>
      </p:sp>
      <p:sp>
        <p:nvSpPr>
          <p:cNvPr id="62485" name="Line 54"/>
          <p:cNvSpPr>
            <a:spLocks noChangeShapeType="1"/>
          </p:cNvSpPr>
          <p:nvPr/>
        </p:nvSpPr>
        <p:spPr bwMode="auto">
          <a:xfrm>
            <a:off x="2359028" y="2205038"/>
            <a:ext cx="912813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90477" tIns="44445" rIns="90477" bIns="44445"/>
          <a:lstStyle/>
          <a:p>
            <a:endParaRPr lang="en-US" sz="1125"/>
          </a:p>
        </p:txBody>
      </p:sp>
      <p:sp>
        <p:nvSpPr>
          <p:cNvPr id="62486" name="Line 56"/>
          <p:cNvSpPr>
            <a:spLocks noChangeShapeType="1"/>
          </p:cNvSpPr>
          <p:nvPr/>
        </p:nvSpPr>
        <p:spPr bwMode="auto">
          <a:xfrm>
            <a:off x="5783263" y="2205038"/>
            <a:ext cx="98901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90477" tIns="44445" rIns="90477" bIns="44445"/>
          <a:lstStyle/>
          <a:p>
            <a:endParaRPr lang="en-US" sz="1125"/>
          </a:p>
        </p:txBody>
      </p:sp>
      <p:pic>
        <p:nvPicPr>
          <p:cNvPr id="62487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751016" y="1831975"/>
            <a:ext cx="687387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248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856416" y="1828801"/>
            <a:ext cx="687387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2489" name="Rectangle 92"/>
          <p:cNvSpPr>
            <a:spLocks noChangeArrowheads="1"/>
          </p:cNvSpPr>
          <p:nvPr/>
        </p:nvSpPr>
        <p:spPr bwMode="auto">
          <a:xfrm>
            <a:off x="3505200" y="2022475"/>
            <a:ext cx="488950" cy="415925"/>
          </a:xfrm>
          <a:prstGeom prst="rect">
            <a:avLst/>
          </a:prstGeom>
          <a:solidFill>
            <a:srgbClr val="00009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9" tIns="45715" rIns="91429" bIns="45715" anchor="ctr"/>
          <a:lstStyle/>
          <a:p>
            <a:endParaRPr lang="en-US" sz="1125"/>
          </a:p>
        </p:txBody>
      </p:sp>
      <p:sp>
        <p:nvSpPr>
          <p:cNvPr id="62490" name="Rectangle 93"/>
          <p:cNvSpPr>
            <a:spLocks noChangeArrowheads="1"/>
          </p:cNvSpPr>
          <p:nvPr/>
        </p:nvSpPr>
        <p:spPr bwMode="auto">
          <a:xfrm>
            <a:off x="5181600" y="2057401"/>
            <a:ext cx="488950" cy="415925"/>
          </a:xfrm>
          <a:prstGeom prst="rect">
            <a:avLst/>
          </a:prstGeom>
          <a:solidFill>
            <a:srgbClr val="00009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9" tIns="45715" rIns="91429" bIns="45715" anchor="ctr"/>
          <a:lstStyle/>
          <a:p>
            <a:endParaRPr lang="en-US" sz="1125"/>
          </a:p>
        </p:txBody>
      </p:sp>
      <p:sp>
        <p:nvSpPr>
          <p:cNvPr id="62491" name="Line 56"/>
          <p:cNvSpPr>
            <a:spLocks noChangeShapeType="1"/>
          </p:cNvSpPr>
          <p:nvPr/>
        </p:nvSpPr>
        <p:spPr bwMode="auto">
          <a:xfrm>
            <a:off x="4116388" y="2209800"/>
            <a:ext cx="98901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90477" tIns="44445" rIns="90477" bIns="44445"/>
          <a:lstStyle/>
          <a:p>
            <a:endParaRPr lang="en-US" sz="1125"/>
          </a:p>
        </p:txBody>
      </p:sp>
      <p:sp>
        <p:nvSpPr>
          <p:cNvPr id="3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  <a:ea typeface="ＭＳ Ｐゴシック" charset="0"/>
                <a:cs typeface="ＭＳ Ｐゴシック" charset="0"/>
              </a:rPr>
              <a:t>Timing in circuit switching 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E13939-1B17-E34F-93B7-B2C70442A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7A418-0CEB-9E4A-BA45-3B7D3D133EB9}" type="slidenum">
              <a:rPr lang="en-US" smtClean="0"/>
              <a:pPr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139825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F345E-4072-FD4B-938F-698EF7148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C4F75BE-8C93-1C44-B383-53D862F1FC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D1A249-A166-DC48-AE02-9AE379752E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608CB4-3B30-E547-AFCD-0815C0F0B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7A418-0CEB-9E4A-BA45-3B7D3D133EB9}" type="slidenum">
              <a:rPr lang="en-US" smtClean="0"/>
              <a:pPr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383049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Link bandwidth  </a:t>
            </a:r>
          </a:p>
          <a:p>
            <a:pPr lvl="1"/>
            <a:r>
              <a:rPr lang="en-US" sz="2000" dirty="0"/>
              <a:t>Number of bits sent/received per unit time (bits/sec or bps)</a:t>
            </a:r>
          </a:p>
          <a:p>
            <a:r>
              <a:rPr lang="en-US" sz="2400" dirty="0"/>
              <a:t>Propagation delay </a:t>
            </a:r>
          </a:p>
          <a:p>
            <a:pPr lvl="1"/>
            <a:r>
              <a:rPr lang="en-US" sz="2000" dirty="0"/>
              <a:t>Time for one bit to move through the link (seconds)</a:t>
            </a:r>
          </a:p>
          <a:p>
            <a:r>
              <a:rPr lang="en-US" sz="2400" dirty="0"/>
              <a:t>Bandwidth-Delay Product (BDP) </a:t>
            </a:r>
          </a:p>
          <a:p>
            <a:pPr lvl="1"/>
            <a:r>
              <a:rPr lang="en-US" sz="2000" dirty="0"/>
              <a:t>Number of bits “in flight” at any time</a:t>
            </a:r>
          </a:p>
          <a:p>
            <a:r>
              <a:rPr lang="en-US" sz="2400" dirty="0"/>
              <a:t>BDP = bandwidth × propagation delay</a:t>
            </a:r>
          </a:p>
        </p:txBody>
      </p:sp>
      <p:sp>
        <p:nvSpPr>
          <p:cNvPr id="5" name="Oval 5"/>
          <p:cNvSpPr>
            <a:spLocks noChangeArrowheads="1"/>
          </p:cNvSpPr>
          <p:nvPr/>
        </p:nvSpPr>
        <p:spPr bwMode="auto">
          <a:xfrm>
            <a:off x="7240592" y="1998663"/>
            <a:ext cx="422275" cy="692150"/>
          </a:xfrm>
          <a:prstGeom prst="ellipse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1424" tIns="45712" rIns="91424" bIns="45712" anchor="ctr"/>
          <a:lstStyle/>
          <a:p>
            <a:pPr algn="r" defTabSz="914259">
              <a:defRPr/>
            </a:pPr>
            <a:endParaRPr lang="en-US" sz="1969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6" name="Rectangle 6"/>
          <p:cNvSpPr>
            <a:spLocks noChangeArrowheads="1"/>
          </p:cNvSpPr>
          <p:nvPr/>
        </p:nvSpPr>
        <p:spPr bwMode="auto">
          <a:xfrm>
            <a:off x="2782888" y="1992313"/>
            <a:ext cx="4608512" cy="692150"/>
          </a:xfrm>
          <a:prstGeom prst="rect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1424" tIns="45712" rIns="91424" bIns="45712" anchor="ctr"/>
          <a:lstStyle/>
          <a:p>
            <a:pPr algn="r" defTabSz="914259">
              <a:defRPr/>
            </a:pPr>
            <a:endParaRPr lang="en-US" sz="1969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7" name="Oval 4"/>
          <p:cNvSpPr>
            <a:spLocks noChangeArrowheads="1"/>
          </p:cNvSpPr>
          <p:nvPr/>
        </p:nvSpPr>
        <p:spPr bwMode="auto">
          <a:xfrm>
            <a:off x="2632079" y="1998663"/>
            <a:ext cx="422275" cy="692150"/>
          </a:xfrm>
          <a:prstGeom prst="ellipse">
            <a:avLst/>
          </a:prstGeom>
          <a:solidFill>
            <a:schemeClr val="tx1">
              <a:lumMod val="75000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1424" tIns="45712" rIns="91424" bIns="45712" anchor="ctr"/>
          <a:lstStyle/>
          <a:p>
            <a:pPr algn="r" defTabSz="914259">
              <a:defRPr/>
            </a:pPr>
            <a:endParaRPr lang="en-US" sz="1969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8" name="Text Box 7"/>
          <p:cNvSpPr txBox="1">
            <a:spLocks noChangeArrowheads="1"/>
          </p:cNvSpPr>
          <p:nvPr/>
        </p:nvSpPr>
        <p:spPr bwMode="auto">
          <a:xfrm>
            <a:off x="1047563" y="2139952"/>
            <a:ext cx="1467037" cy="4000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1424" tIns="45712" rIns="91424" bIns="45712">
            <a:spAutoFit/>
          </a:bodyPr>
          <a:lstStyle/>
          <a:p>
            <a:pPr algn="r" defTabSz="914259">
              <a:defRPr/>
            </a:pPr>
            <a:r>
              <a:rPr lang="en-US" sz="2000" dirty="0">
                <a:solidFill>
                  <a:srgbClr val="000000"/>
                </a:solidFill>
                <a:ea typeface="Arial" charset="0"/>
                <a:cs typeface="Arial" charset="0"/>
              </a:rPr>
              <a:t>bandwidth</a:t>
            </a:r>
          </a:p>
        </p:txBody>
      </p:sp>
      <p:sp>
        <p:nvSpPr>
          <p:cNvPr id="9" name="AutoShape 8"/>
          <p:cNvSpPr>
            <a:spLocks/>
          </p:cNvSpPr>
          <p:nvPr/>
        </p:nvSpPr>
        <p:spPr bwMode="auto">
          <a:xfrm>
            <a:off x="2571750" y="1998663"/>
            <a:ext cx="95250" cy="692150"/>
          </a:xfrm>
          <a:prstGeom prst="leftBracket">
            <a:avLst>
              <a:gd name="adj" fmla="val 60556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1424" tIns="45712" rIns="91424" bIns="45712" anchor="ctr"/>
          <a:lstStyle/>
          <a:p>
            <a:pPr algn="r" defTabSz="914259">
              <a:defRPr/>
            </a:pPr>
            <a:endParaRPr lang="en-US" sz="1969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10" name="AutoShape 9"/>
          <p:cNvSpPr>
            <a:spLocks/>
          </p:cNvSpPr>
          <p:nvPr/>
        </p:nvSpPr>
        <p:spPr bwMode="auto">
          <a:xfrm rot="16200000">
            <a:off x="5084763" y="554041"/>
            <a:ext cx="192088" cy="4570413"/>
          </a:xfrm>
          <a:prstGeom prst="leftBracket">
            <a:avLst>
              <a:gd name="adj" fmla="val 198278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1424" tIns="45712" rIns="91424" bIns="45712" anchor="ctr"/>
          <a:lstStyle/>
          <a:p>
            <a:pPr algn="r" defTabSz="914259">
              <a:defRPr/>
            </a:pPr>
            <a:endParaRPr lang="en-US" sz="1969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11" name="Text Box 10"/>
          <p:cNvSpPr txBox="1">
            <a:spLocks noChangeArrowheads="1"/>
          </p:cNvSpPr>
          <p:nvPr/>
        </p:nvSpPr>
        <p:spPr bwMode="auto">
          <a:xfrm>
            <a:off x="3502266" y="2876551"/>
            <a:ext cx="2407999" cy="4000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1424" tIns="45712" rIns="91424" bIns="45712">
            <a:spAutoFit/>
          </a:bodyPr>
          <a:lstStyle/>
          <a:p>
            <a:pPr algn="r" defTabSz="914259">
              <a:defRPr/>
            </a:pPr>
            <a:r>
              <a:rPr lang="en-US" sz="2000" dirty="0">
                <a:solidFill>
                  <a:srgbClr val="000000"/>
                </a:solidFill>
                <a:ea typeface="Arial" charset="0"/>
                <a:cs typeface="Arial" charset="0"/>
              </a:rPr>
              <a:t>Propagation delay</a:t>
            </a:r>
          </a:p>
        </p:txBody>
      </p:sp>
      <p:sp>
        <p:nvSpPr>
          <p:cNvPr id="12" name="Text Box 11"/>
          <p:cNvSpPr txBox="1">
            <a:spLocks noChangeArrowheads="1"/>
          </p:cNvSpPr>
          <p:nvPr/>
        </p:nvSpPr>
        <p:spPr bwMode="auto">
          <a:xfrm>
            <a:off x="3692784" y="2152270"/>
            <a:ext cx="2406397" cy="4000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1424" tIns="45712" rIns="91424" bIns="45712">
            <a:spAutoFit/>
          </a:bodyPr>
          <a:lstStyle/>
          <a:p>
            <a:pPr algn="r" defTabSz="914259">
              <a:defRPr/>
            </a:pPr>
            <a:r>
              <a:rPr lang="en-US" sz="2000" dirty="0">
                <a:solidFill>
                  <a:schemeClr val="accent3"/>
                </a:solidFill>
                <a:ea typeface="Arial" charset="0"/>
                <a:cs typeface="Arial" charset="0"/>
              </a:rPr>
              <a:t>delay x bandwidth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network link:  BDP</a:t>
            </a:r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226EBF1-CEC8-7C40-BC9D-CBAD8CF060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102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animBg="1"/>
      <p:bldP spid="10" grpId="0" animBg="1"/>
      <p:bldP spid="11" grpId="0"/>
      <p:bldP spid="12" grpId="0"/>
    </p:bld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srgbClr val="0000FF"/>
                </a:solidFill>
                <a:latin typeface="Arial" charset="0"/>
                <a:ea typeface="Arial" charset="0"/>
                <a:cs typeface="Arial" charset="0"/>
              </a:rPr>
              <a:t>Same city over a slow link: </a:t>
            </a:r>
          </a:p>
          <a:p>
            <a:pPr lvl="1">
              <a:defRPr/>
            </a:pPr>
            <a:r>
              <a:rPr lang="en-US" dirty="0">
                <a:latin typeface="Arial" charset="0"/>
                <a:ea typeface="Arial" charset="0"/>
                <a:cs typeface="Arial" charset="0"/>
              </a:rPr>
              <a:t>Bandwidth: ~100Mbps</a:t>
            </a:r>
          </a:p>
          <a:p>
            <a:pPr lvl="1">
              <a:defRPr/>
            </a:pPr>
            <a:r>
              <a:rPr lang="en-US" dirty="0">
                <a:latin typeface="Arial" charset="0"/>
                <a:ea typeface="Arial" charset="0"/>
                <a:cs typeface="Arial" charset="0"/>
              </a:rPr>
              <a:t>Propagation delay: ~0.1msec</a:t>
            </a:r>
          </a:p>
          <a:p>
            <a:pPr lvl="1">
              <a:defRPr/>
            </a:pPr>
            <a:r>
              <a:rPr lang="en-US" dirty="0">
                <a:latin typeface="Arial" charset="0"/>
                <a:ea typeface="Arial" charset="0"/>
                <a:cs typeface="Arial" charset="0"/>
              </a:rPr>
              <a:t>BDP: 10,000bits (1.25KBytes)</a:t>
            </a:r>
          </a:p>
          <a:p>
            <a:pPr marL="0" indent="0">
              <a:buNone/>
              <a:defRPr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  <a:p>
            <a:pPr>
              <a:defRPr/>
            </a:pPr>
            <a:r>
              <a:rPr lang="en-US" dirty="0">
                <a:solidFill>
                  <a:srgbClr val="0000FF"/>
                </a:solidFill>
                <a:latin typeface="Arial" charset="0"/>
                <a:ea typeface="Arial" charset="0"/>
                <a:cs typeface="Arial" charset="0"/>
              </a:rPr>
              <a:t>Cross-country over fast link:</a:t>
            </a:r>
          </a:p>
          <a:p>
            <a:pPr lvl="1">
              <a:defRPr/>
            </a:pPr>
            <a:r>
              <a:rPr lang="en-US" dirty="0">
                <a:latin typeface="Arial" charset="0"/>
                <a:ea typeface="Arial" charset="0"/>
                <a:cs typeface="Arial" charset="0"/>
              </a:rPr>
              <a:t>Bandwidth: ~10Gbps</a:t>
            </a:r>
          </a:p>
          <a:p>
            <a:pPr lvl="1">
              <a:defRPr/>
            </a:pPr>
            <a:r>
              <a:rPr lang="en-US" dirty="0">
                <a:latin typeface="Arial" charset="0"/>
                <a:ea typeface="Arial" charset="0"/>
                <a:cs typeface="Arial" charset="0"/>
              </a:rPr>
              <a:t>Propagation delay: ~10msec</a:t>
            </a:r>
          </a:p>
          <a:p>
            <a:pPr lvl="1">
              <a:defRPr/>
            </a:pPr>
            <a:r>
              <a:rPr lang="en-US" dirty="0">
                <a:latin typeface="Arial" charset="0"/>
                <a:ea typeface="Arial" charset="0"/>
                <a:cs typeface="Arial" charset="0"/>
              </a:rPr>
              <a:t>BDP: 10</a:t>
            </a:r>
            <a:r>
              <a:rPr lang="en-US" baseline="30000" dirty="0">
                <a:latin typeface="Arial" charset="0"/>
                <a:ea typeface="Arial" charset="0"/>
                <a:cs typeface="Arial" charset="0"/>
              </a:rPr>
              <a:t>8</a:t>
            </a:r>
            <a:r>
              <a:rPr lang="en-US" dirty="0">
                <a:latin typeface="Arial" charset="0"/>
                <a:ea typeface="Arial" charset="0"/>
                <a:cs typeface="Arial" charset="0"/>
              </a:rPr>
              <a:t>bits (12.5MBytes)</a:t>
            </a:r>
          </a:p>
          <a:p>
            <a:pPr lvl="1">
              <a:defRPr/>
            </a:pP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BDP Examples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A5B758-A620-9541-9EB3-FD8321291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992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assignments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00FF"/>
                </a:solidFill>
              </a:rPr>
              <a:t>Assignment 1:</a:t>
            </a:r>
            <a:r>
              <a:rPr lang="en-US" dirty="0"/>
              <a:t> measure end-to-end throughput and delay of networks (i.e., simple speed test)</a:t>
            </a:r>
          </a:p>
          <a:p>
            <a:r>
              <a:rPr lang="en-US" dirty="0">
                <a:solidFill>
                  <a:srgbClr val="0000FF"/>
                </a:solidFill>
              </a:rPr>
              <a:t>Assignment 2:</a:t>
            </a:r>
            <a:r>
              <a:rPr lang="en-US" dirty="0"/>
              <a:t> video streaming from CDNs (i.e., simple Netflix)</a:t>
            </a:r>
          </a:p>
          <a:p>
            <a:r>
              <a:rPr lang="en-US" dirty="0">
                <a:solidFill>
                  <a:srgbClr val="0000FF"/>
                </a:solidFill>
              </a:rPr>
              <a:t>Assignment 3:</a:t>
            </a:r>
            <a:r>
              <a:rPr lang="en-US" dirty="0"/>
              <a:t> reliable transport (i.e., how to transfer data over an unreliable network)</a:t>
            </a:r>
          </a:p>
          <a:p>
            <a:r>
              <a:rPr lang="en-US" dirty="0">
                <a:solidFill>
                  <a:srgbClr val="0000FF"/>
                </a:solidFill>
              </a:rPr>
              <a:t>Assignment 4:</a:t>
            </a:r>
            <a:r>
              <a:rPr lang="en-US" dirty="0"/>
              <a:t> router design (i.e., how do internal elements of the network work)</a:t>
            </a:r>
            <a:endParaRPr lang="en-US" dirty="0">
              <a:solidFill>
                <a:srgbClr val="0000FF"/>
              </a:solidFill>
            </a:endParaRPr>
          </a:p>
          <a:p>
            <a:pPr marL="0" indent="0" algn="ctr">
              <a:buNone/>
            </a:pPr>
            <a:r>
              <a:rPr lang="en-US" dirty="0">
                <a:solidFill>
                  <a:srgbClr val="0000FF"/>
                </a:solidFill>
              </a:rPr>
              <a:t>All on (emulated) realistic networks using </a:t>
            </a:r>
            <a:r>
              <a:rPr lang="en-US" i="1" dirty="0">
                <a:solidFill>
                  <a:srgbClr val="0000FF"/>
                </a:solidFill>
              </a:rPr>
              <a:t>mininet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B12BB7-B989-A044-B7EB-3CAC4CFE8E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6CB9BD-DAC7-2D44-BEEE-0AECB371E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690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1A8D0-6198-E24B-BDCC-32092C033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Bonus Quizzes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11CD7C36-E54E-AE4C-AF91-C10BCC1B33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~10 MCQ and solution key for each of the 20 lectures</a:t>
            </a:r>
          </a:p>
          <a:p>
            <a:r>
              <a:rPr lang="en-US" dirty="0">
                <a:solidFill>
                  <a:srgbClr val="0000FF"/>
                </a:solidFill>
              </a:rPr>
              <a:t>Made online sometime after the lecture; live for at least 48 hours</a:t>
            </a:r>
          </a:p>
          <a:p>
            <a:r>
              <a:rPr lang="en-US" dirty="0"/>
              <a:t>Completing all counts for a maximum of </a:t>
            </a:r>
            <a:r>
              <a:rPr lang="en-US" dirty="0">
                <a:solidFill>
                  <a:srgbClr val="0000FF"/>
                </a:solidFill>
              </a:rPr>
              <a:t>2% on top</a:t>
            </a:r>
            <a:r>
              <a:rPr lang="en-US" dirty="0"/>
              <a:t> of your final grade</a:t>
            </a:r>
          </a:p>
          <a:p>
            <a:pPr lvl="1"/>
            <a:r>
              <a:rPr lang="en-US" dirty="0"/>
              <a:t>How well you do doesn’t matter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36280A-E452-1E4C-9CE8-35BBEDECD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F54C3B-B2F6-AB42-BBD0-5F6AC474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17" name="Rectangle 1">
            <a:extLst>
              <a:ext uri="{FF2B5EF4-FFF2-40B4-BE49-F238E27FC236}">
                <a16:creationId xmlns:a16="http://schemas.microsoft.com/office/drawing/2014/main" id="{1281DCA4-50EC-DA4B-AA05-89C8A5D480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8E8CAE0-3C59-2543-8486-B2A54BBCD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9771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Enrollment and wait list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x-none" dirty="0"/>
              <a:t>Wait-listed students will be admitted in the order of wait list</a:t>
            </a:r>
          </a:p>
          <a:p>
            <a:endParaRPr lang="en-US" altLang="x-none" dirty="0">
              <a:solidFill>
                <a:srgbClr val="0000FF"/>
              </a:solidFill>
            </a:endParaRPr>
          </a:p>
          <a:p>
            <a:r>
              <a:rPr lang="en-US" altLang="x-none" dirty="0">
                <a:solidFill>
                  <a:srgbClr val="0000FF"/>
                </a:solidFill>
              </a:rPr>
              <a:t>If you</a:t>
            </a:r>
            <a:r>
              <a:rPr lang="en-US" altLang="en-US" dirty="0">
                <a:solidFill>
                  <a:srgbClr val="0000FF"/>
                </a:solidFill>
              </a:rPr>
              <a:t>’</a:t>
            </a:r>
            <a:r>
              <a:rPr lang="en-US" altLang="x-none" dirty="0">
                <a:solidFill>
                  <a:srgbClr val="0000FF"/>
                </a:solidFill>
              </a:rPr>
              <a:t>re planning to drop, please do so soon!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5DE4051-2BDD-154F-815F-12DD6065E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35D9AD-8B01-684C-BBA7-4603FE17E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5339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Communication protocol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Course website: </a:t>
            </a:r>
            <a:r>
              <a:rPr lang="en-US" dirty="0">
                <a:solidFill>
                  <a:srgbClr val="0000FF"/>
                </a:solidFill>
              </a:rPr>
              <a:t>http://mosharaf.com/eecs489/</a:t>
            </a:r>
          </a:p>
          <a:p>
            <a:pPr lvl="1"/>
            <a:r>
              <a:rPr lang="en-US" dirty="0"/>
              <a:t>Assignments, lecture slides</a:t>
            </a:r>
          </a:p>
          <a:p>
            <a:r>
              <a:rPr lang="en-US" dirty="0"/>
              <a:t>Confidential content on </a:t>
            </a:r>
            <a:r>
              <a:rPr lang="en-US" dirty="0">
                <a:solidFill>
                  <a:srgbClr val="0000FF"/>
                </a:solidFill>
              </a:rPr>
              <a:t>canvas</a:t>
            </a:r>
          </a:p>
          <a:p>
            <a:r>
              <a:rPr lang="en-US" dirty="0"/>
              <a:t>Piazza for all communication</a:t>
            </a:r>
          </a:p>
          <a:p>
            <a:pPr lvl="1"/>
            <a:r>
              <a:rPr lang="en-US" dirty="0"/>
              <a:t>Sign up if you haven’t already</a:t>
            </a:r>
          </a:p>
          <a:p>
            <a:pPr lvl="1"/>
            <a:r>
              <a:rPr lang="en-US" dirty="0">
                <a:solidFill>
                  <a:srgbClr val="0000FF"/>
                </a:solidFill>
              </a:rPr>
              <a:t>https://</a:t>
            </a:r>
            <a:r>
              <a:rPr lang="en-US" dirty="0" err="1">
                <a:solidFill>
                  <a:srgbClr val="0000FF"/>
                </a:solidFill>
              </a:rPr>
              <a:t>piazza.com</a:t>
            </a:r>
            <a:r>
              <a:rPr lang="en-US" dirty="0">
                <a:solidFill>
                  <a:srgbClr val="0000FF"/>
                </a:solidFill>
              </a:rPr>
              <a:t>/</a:t>
            </a:r>
            <a:r>
              <a:rPr lang="en-US" dirty="0" err="1">
                <a:solidFill>
                  <a:srgbClr val="0000FF"/>
                </a:solidFill>
              </a:rPr>
              <a:t>umich</a:t>
            </a:r>
            <a:r>
              <a:rPr lang="en-US" dirty="0">
                <a:solidFill>
                  <a:srgbClr val="0000FF"/>
                </a:solidFill>
              </a:rPr>
              <a:t>/winter2024/eecs489</a:t>
            </a:r>
          </a:p>
          <a:p>
            <a:endParaRPr lang="en-US" dirty="0"/>
          </a:p>
          <a:p>
            <a:r>
              <a:rPr lang="en-US" dirty="0"/>
              <a:t>Assignment submission via </a:t>
            </a:r>
            <a:r>
              <a:rPr lang="en-US" dirty="0" err="1"/>
              <a:t>Github</a:t>
            </a:r>
            <a:endParaRPr lang="en-US" dirty="0"/>
          </a:p>
          <a:p>
            <a:pPr lvl="1"/>
            <a:r>
              <a:rPr lang="en-US" dirty="0"/>
              <a:t>Start forming groups</a:t>
            </a:r>
          </a:p>
          <a:p>
            <a:pPr lvl="1"/>
            <a:r>
              <a:rPr lang="en-US" dirty="0"/>
              <a:t>Details will be sent out soon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525F844E-2BBE-7045-A675-03F2CA0CFB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88F79F-0619-B043-ACC9-9CEC2050D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846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Policies on late submission, re-grade request, cheating 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Detailed description in the course webpage</a:t>
            </a:r>
          </a:p>
          <a:p>
            <a:r>
              <a:rPr lang="en-US" altLang="x-none" dirty="0">
                <a:solidFill>
                  <a:srgbClr val="0000FF"/>
                </a:solidFill>
              </a:rPr>
              <a:t>Don’t cheat!</a:t>
            </a:r>
          </a:p>
          <a:p>
            <a:pPr lvl="1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7E72AC9-6ACB-F949-AFA4-CC30934A68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7B26BA-B3EC-8F45-97DD-C377E5E69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87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15CDA-28BC-DC4A-9414-7A083154CF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Policies on safety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06223C-0F33-D84A-B475-434D88B493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Masks on, while you are in the class</a:t>
            </a:r>
          </a:p>
          <a:p>
            <a:pPr lvl="1"/>
            <a:r>
              <a:rPr lang="en-US" dirty="0"/>
              <a:t>Except for taking quick drinks etc.</a:t>
            </a:r>
          </a:p>
          <a:p>
            <a:pPr lvl="1"/>
            <a:endParaRPr lang="en-US" dirty="0"/>
          </a:p>
          <a:p>
            <a:r>
              <a:rPr lang="en-US" dirty="0"/>
              <a:t>Please strive for us to continue meeting in person instead of going back to zoom</a:t>
            </a:r>
          </a:p>
          <a:p>
            <a:pPr lvl="1"/>
            <a:r>
              <a:rPr lang="en-US" dirty="0"/>
              <a:t>We will if/when it’s unsafe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C0492D-7E01-F14E-9362-CDB68381A8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D4ED70-D80C-6E4D-833D-0DE7BAEB98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4C0185-C501-444B-A30F-F18CA1DE4C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6220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Talk Internet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3E1E91D-47BF-674E-A595-2F109B0393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2EB77-FB6C-2244-A076-ADF097535D48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52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/>
        </p:nvSpPr>
        <p:spPr>
          <a:xfrm>
            <a:off x="1857375" y="2490788"/>
            <a:ext cx="357188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0433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chemeClr val="accent2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21" name="Shape 21"/>
          <p:cNvSpPr/>
          <p:nvPr/>
        </p:nvSpPr>
        <p:spPr>
          <a:xfrm>
            <a:off x="1009650" y="4259263"/>
            <a:ext cx="357188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0433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chemeClr val="accent2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22" name="Shape 22"/>
          <p:cNvSpPr/>
          <p:nvPr/>
        </p:nvSpPr>
        <p:spPr>
          <a:xfrm>
            <a:off x="2197100" y="5749925"/>
            <a:ext cx="357188" cy="358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0433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chemeClr val="accent2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23" name="Shape 23"/>
          <p:cNvSpPr/>
          <p:nvPr/>
        </p:nvSpPr>
        <p:spPr>
          <a:xfrm>
            <a:off x="1955800" y="1527175"/>
            <a:ext cx="357188" cy="3571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0433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chemeClr val="accent2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24" name="Shape 24"/>
          <p:cNvSpPr/>
          <p:nvPr/>
        </p:nvSpPr>
        <p:spPr>
          <a:xfrm>
            <a:off x="2616200" y="1660525"/>
            <a:ext cx="357188" cy="3571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0433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chemeClr val="accent2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25" name="Shape 25"/>
          <p:cNvSpPr/>
          <p:nvPr/>
        </p:nvSpPr>
        <p:spPr>
          <a:xfrm>
            <a:off x="901700" y="5249863"/>
            <a:ext cx="357188" cy="358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0433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chemeClr val="accent2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26" name="Shape 26"/>
          <p:cNvSpPr/>
          <p:nvPr/>
        </p:nvSpPr>
        <p:spPr>
          <a:xfrm>
            <a:off x="7821613" y="3455988"/>
            <a:ext cx="358775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0433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chemeClr val="accent2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27" name="Shape 27"/>
          <p:cNvSpPr/>
          <p:nvPr/>
        </p:nvSpPr>
        <p:spPr>
          <a:xfrm>
            <a:off x="6902450" y="5249863"/>
            <a:ext cx="357188" cy="358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0433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chemeClr val="accent2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28" name="Shape 28"/>
          <p:cNvSpPr/>
          <p:nvPr/>
        </p:nvSpPr>
        <p:spPr>
          <a:xfrm>
            <a:off x="7821613" y="4633913"/>
            <a:ext cx="358775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0433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chemeClr val="accent2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29" name="Shape 29"/>
          <p:cNvSpPr/>
          <p:nvPr/>
        </p:nvSpPr>
        <p:spPr>
          <a:xfrm>
            <a:off x="554038" y="5875338"/>
            <a:ext cx="357187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0433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chemeClr val="accent2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30" name="Shape 30"/>
          <p:cNvSpPr/>
          <p:nvPr/>
        </p:nvSpPr>
        <p:spPr>
          <a:xfrm>
            <a:off x="8143875" y="5054600"/>
            <a:ext cx="357188" cy="3571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0433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chemeClr val="accent2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32781" name="Shape 31"/>
          <p:cNvSpPr>
            <a:spLocks noChangeArrowheads="1"/>
          </p:cNvSpPr>
          <p:nvPr/>
        </p:nvSpPr>
        <p:spPr bwMode="auto">
          <a:xfrm>
            <a:off x="228600" y="3708400"/>
            <a:ext cx="2089150" cy="503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5717" tIns="35717" rIns="35717" bIns="35717" anchor="ctr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sz="2800" b="0">
                <a:solidFill>
                  <a:schemeClr val="accent2"/>
                </a:solidFill>
                <a:latin typeface="Arial" charset="0"/>
                <a:sym typeface="Calibri" charset="0"/>
              </a:rPr>
              <a:t>end-system</a:t>
            </a:r>
          </a:p>
        </p:txBody>
      </p:sp>
      <p:sp>
        <p:nvSpPr>
          <p:cNvPr id="32" name="Shape 32"/>
          <p:cNvSpPr/>
          <p:nvPr/>
        </p:nvSpPr>
        <p:spPr>
          <a:xfrm>
            <a:off x="3643313" y="1697038"/>
            <a:ext cx="357187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0433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chemeClr val="accent2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33" name="Shape 33"/>
          <p:cNvSpPr>
            <a:spLocks noChangeArrowheads="1"/>
          </p:cNvSpPr>
          <p:nvPr/>
        </p:nvSpPr>
        <p:spPr bwMode="auto">
          <a:xfrm>
            <a:off x="1803400" y="6126162"/>
            <a:ext cx="2921000" cy="503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5717" tIns="35717" rIns="35717" bIns="35717" anchor="ctr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sz="2800" b="0">
                <a:solidFill>
                  <a:schemeClr val="accent2"/>
                </a:solidFill>
                <a:latin typeface="Arial" charset="0"/>
                <a:sym typeface="Calibri" charset="0"/>
              </a:rPr>
              <a:t>Windows PC</a:t>
            </a:r>
          </a:p>
        </p:txBody>
      </p:sp>
      <p:sp>
        <p:nvSpPr>
          <p:cNvPr id="34" name="Shape 34"/>
          <p:cNvSpPr>
            <a:spLocks noChangeArrowheads="1"/>
          </p:cNvSpPr>
          <p:nvPr/>
        </p:nvSpPr>
        <p:spPr bwMode="auto">
          <a:xfrm>
            <a:off x="1416050" y="5156200"/>
            <a:ext cx="2089150" cy="501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5717" tIns="35717" rIns="35717" bIns="35717" anchor="ctr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sz="2800" b="0">
                <a:solidFill>
                  <a:schemeClr val="accent2"/>
                </a:solidFill>
                <a:latin typeface="Arial" charset="0"/>
                <a:sym typeface="Calibri" charset="0"/>
              </a:rPr>
              <a:t>Linux server</a:t>
            </a:r>
          </a:p>
        </p:txBody>
      </p:sp>
      <p:sp>
        <p:nvSpPr>
          <p:cNvPr id="35" name="Shape 35"/>
          <p:cNvSpPr>
            <a:spLocks noChangeArrowheads="1"/>
          </p:cNvSpPr>
          <p:nvPr/>
        </p:nvSpPr>
        <p:spPr bwMode="auto">
          <a:xfrm>
            <a:off x="4819650" y="5164138"/>
            <a:ext cx="2089150" cy="503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5717" tIns="35717" rIns="35717" bIns="35717" anchor="ctr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sz="2800" b="0">
                <a:solidFill>
                  <a:schemeClr val="accent2"/>
                </a:solidFill>
                <a:latin typeface="Arial" charset="0"/>
                <a:sym typeface="Calibri" charset="0"/>
              </a:rPr>
              <a:t>MAC laptop</a:t>
            </a:r>
          </a:p>
        </p:txBody>
      </p:sp>
      <p:sp>
        <p:nvSpPr>
          <p:cNvPr id="36" name="Shape 36"/>
          <p:cNvSpPr>
            <a:spLocks noChangeArrowheads="1"/>
          </p:cNvSpPr>
          <p:nvPr/>
        </p:nvSpPr>
        <p:spPr bwMode="auto">
          <a:xfrm>
            <a:off x="4156075" y="1584325"/>
            <a:ext cx="2320925" cy="501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5717" tIns="35717" rIns="35717" bIns="35717" anchor="ctr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sz="2800" b="0">
                <a:solidFill>
                  <a:schemeClr val="accent2"/>
                </a:solidFill>
                <a:latin typeface="Arial" charset="0"/>
                <a:sym typeface="Calibri" charset="0"/>
              </a:rPr>
              <a:t>car navigator</a:t>
            </a:r>
          </a:p>
        </p:txBody>
      </p:sp>
      <p:sp>
        <p:nvSpPr>
          <p:cNvPr id="37" name="Shape 37"/>
          <p:cNvSpPr>
            <a:spLocks noChangeArrowheads="1"/>
          </p:cNvSpPr>
          <p:nvPr/>
        </p:nvSpPr>
        <p:spPr bwMode="auto">
          <a:xfrm>
            <a:off x="2328862" y="2414588"/>
            <a:ext cx="2928938" cy="501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5717" tIns="35717" rIns="35717" bIns="35717" anchor="ctr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sz="2800" b="0">
                <a:solidFill>
                  <a:schemeClr val="accent2"/>
                </a:solidFill>
                <a:latin typeface="Arial" charset="0"/>
                <a:sym typeface="Calibri" charset="0"/>
              </a:rPr>
              <a:t>heart pacemaker</a:t>
            </a:r>
          </a:p>
        </p:txBody>
      </p:sp>
      <p:sp>
        <p:nvSpPr>
          <p:cNvPr id="38" name="Shape 38"/>
          <p:cNvSpPr>
            <a:spLocks noChangeArrowheads="1"/>
          </p:cNvSpPr>
          <p:nvPr/>
        </p:nvSpPr>
        <p:spPr bwMode="auto">
          <a:xfrm>
            <a:off x="5738813" y="3316288"/>
            <a:ext cx="2090737" cy="503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5717" tIns="35717" rIns="35717" bIns="35717" anchor="ctr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sz="2800" b="0">
                <a:solidFill>
                  <a:schemeClr val="accent2"/>
                </a:solidFill>
                <a:latin typeface="Arial" charset="0"/>
                <a:sym typeface="Calibri" charset="0"/>
              </a:rPr>
              <a:t>smartphone</a:t>
            </a:r>
          </a:p>
        </p:txBody>
      </p:sp>
      <p:sp>
        <p:nvSpPr>
          <p:cNvPr id="39" name="Shape 39"/>
          <p:cNvSpPr>
            <a:spLocks noChangeArrowheads="1"/>
          </p:cNvSpPr>
          <p:nvPr/>
        </p:nvSpPr>
        <p:spPr bwMode="auto">
          <a:xfrm>
            <a:off x="6477000" y="4521200"/>
            <a:ext cx="1285875" cy="503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5717" tIns="35717" rIns="35717" bIns="35717" anchor="ctr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sz="2800" b="0">
                <a:solidFill>
                  <a:schemeClr val="accent2"/>
                </a:solidFill>
                <a:latin typeface="Arial" charset="0"/>
                <a:sym typeface="Calibri" charset="0"/>
              </a:rPr>
              <a:t>iPad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Internet consists of many end-systems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C88009-0540-3649-9CAC-3E5E32B49A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2FCD0AB-F0B0-8C44-A110-2412E6963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748866"/>
      </p:ext>
    </p:extLst>
  </p:cSld>
  <p:clrMapOvr>
    <a:masterClrMapping/>
  </p:clrMapOvr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7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1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2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2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dvAuto="0"/>
      <p:bldP spid="34" grpId="0" advAuto="0"/>
      <p:bldP spid="35" grpId="0" advAuto="0"/>
      <p:bldP spid="36" grpId="0" advAuto="0"/>
      <p:bldP spid="37" grpId="0" advAuto="0"/>
      <p:bldP spid="38" grpId="0" advAuto="0"/>
      <p:bldP spid="39" grpId="0" advAuto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/>
          <p:nvPr/>
        </p:nvSpPr>
        <p:spPr>
          <a:xfrm>
            <a:off x="1857375" y="2490788"/>
            <a:ext cx="357188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0433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0433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45" name="Shape 45"/>
          <p:cNvSpPr/>
          <p:nvPr/>
        </p:nvSpPr>
        <p:spPr>
          <a:xfrm>
            <a:off x="1009650" y="4259263"/>
            <a:ext cx="357188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0433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0433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46" name="Shape 46"/>
          <p:cNvSpPr/>
          <p:nvPr/>
        </p:nvSpPr>
        <p:spPr>
          <a:xfrm>
            <a:off x="2197100" y="5749925"/>
            <a:ext cx="357188" cy="358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0433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0433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47" name="Shape 47"/>
          <p:cNvSpPr/>
          <p:nvPr/>
        </p:nvSpPr>
        <p:spPr>
          <a:xfrm>
            <a:off x="1955800" y="1527175"/>
            <a:ext cx="357188" cy="3571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0433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0433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48" name="Shape 48"/>
          <p:cNvSpPr/>
          <p:nvPr/>
        </p:nvSpPr>
        <p:spPr>
          <a:xfrm>
            <a:off x="2616200" y="1660525"/>
            <a:ext cx="357188" cy="3571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0433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0433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49" name="Shape 49"/>
          <p:cNvSpPr/>
          <p:nvPr/>
        </p:nvSpPr>
        <p:spPr>
          <a:xfrm>
            <a:off x="901700" y="5249863"/>
            <a:ext cx="357188" cy="358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0433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0433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50" name="Shape 50"/>
          <p:cNvSpPr/>
          <p:nvPr/>
        </p:nvSpPr>
        <p:spPr>
          <a:xfrm>
            <a:off x="7821613" y="3455988"/>
            <a:ext cx="358775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0433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0433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51" name="Shape 51"/>
          <p:cNvSpPr/>
          <p:nvPr/>
        </p:nvSpPr>
        <p:spPr>
          <a:xfrm>
            <a:off x="6902450" y="5249863"/>
            <a:ext cx="357188" cy="358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0433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0433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52" name="Shape 52"/>
          <p:cNvSpPr/>
          <p:nvPr/>
        </p:nvSpPr>
        <p:spPr>
          <a:xfrm>
            <a:off x="7821613" y="4633913"/>
            <a:ext cx="358775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0433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0433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53" name="Shape 53"/>
          <p:cNvSpPr/>
          <p:nvPr/>
        </p:nvSpPr>
        <p:spPr>
          <a:xfrm>
            <a:off x="554038" y="5875338"/>
            <a:ext cx="357187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0433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0433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54" name="Shape 54"/>
          <p:cNvSpPr/>
          <p:nvPr/>
        </p:nvSpPr>
        <p:spPr>
          <a:xfrm>
            <a:off x="8143875" y="5054600"/>
            <a:ext cx="357188" cy="3571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0433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0433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34830" name="Shape 56"/>
          <p:cNvSpPr>
            <a:spLocks noChangeArrowheads="1"/>
          </p:cNvSpPr>
          <p:nvPr/>
        </p:nvSpPr>
        <p:spPr bwMode="auto">
          <a:xfrm>
            <a:off x="5683250" y="3640138"/>
            <a:ext cx="1141413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sz="3000" b="0">
                <a:solidFill>
                  <a:srgbClr val="000000"/>
                </a:solidFill>
                <a:latin typeface="Arial" charset="0"/>
                <a:sym typeface="Calibri" charset="0"/>
              </a:rPr>
              <a:t>switch</a:t>
            </a:r>
          </a:p>
        </p:txBody>
      </p:sp>
      <p:sp>
        <p:nvSpPr>
          <p:cNvPr id="57" name="Shape 57"/>
          <p:cNvSpPr/>
          <p:nvPr/>
        </p:nvSpPr>
        <p:spPr>
          <a:xfrm>
            <a:off x="3875088" y="2867025"/>
            <a:ext cx="447675" cy="446088"/>
          </a:xfrm>
          <a:prstGeom prst="roundRect">
            <a:avLst>
              <a:gd name="adj" fmla="val 30000"/>
            </a:avLst>
          </a:prstGeom>
          <a:solidFill>
            <a:srgbClr val="42424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0433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0433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58" name="Shape 58"/>
          <p:cNvSpPr/>
          <p:nvPr/>
        </p:nvSpPr>
        <p:spPr>
          <a:xfrm>
            <a:off x="2830513" y="4652963"/>
            <a:ext cx="446087" cy="446087"/>
          </a:xfrm>
          <a:prstGeom prst="roundRect">
            <a:avLst>
              <a:gd name="adj" fmla="val 30000"/>
            </a:avLst>
          </a:prstGeom>
          <a:solidFill>
            <a:srgbClr val="42424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0433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0433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59" name="Shape 59"/>
          <p:cNvSpPr/>
          <p:nvPr/>
        </p:nvSpPr>
        <p:spPr>
          <a:xfrm>
            <a:off x="6062663" y="4170363"/>
            <a:ext cx="447675" cy="446087"/>
          </a:xfrm>
          <a:prstGeom prst="roundRect">
            <a:avLst>
              <a:gd name="adj" fmla="val 30000"/>
            </a:avLst>
          </a:prstGeom>
          <a:solidFill>
            <a:srgbClr val="42424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0433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0433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60" name="Shape 60"/>
          <p:cNvSpPr/>
          <p:nvPr/>
        </p:nvSpPr>
        <p:spPr>
          <a:xfrm>
            <a:off x="3643313" y="1697038"/>
            <a:ext cx="357187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0433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0433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20" name="Shape 31"/>
          <p:cNvSpPr>
            <a:spLocks noChangeArrowheads="1"/>
          </p:cNvSpPr>
          <p:nvPr/>
        </p:nvSpPr>
        <p:spPr bwMode="auto">
          <a:xfrm>
            <a:off x="228600" y="3708400"/>
            <a:ext cx="2089150" cy="503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5717" tIns="35717" rIns="35717" bIns="35717" anchor="ctr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sz="2800" b="0">
                <a:solidFill>
                  <a:schemeClr val="accent2"/>
                </a:solidFill>
                <a:latin typeface="Arial" charset="0"/>
                <a:sym typeface="Calibri" charset="0"/>
              </a:rPr>
              <a:t>end-system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Connected by switches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DC7D15-1DE3-4445-A332-D8F855238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4B10F43-5EF9-3B4E-8C66-06B7D0906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7A418-0CEB-9E4A-BA45-3B7D3D133EB9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3270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Introductions</a:t>
            </a:r>
          </a:p>
          <a:p>
            <a:r>
              <a:rPr lang="en-US" dirty="0"/>
              <a:t>Class policies, logistics, and roadmap</a:t>
            </a:r>
          </a:p>
          <a:p>
            <a:r>
              <a:rPr lang="en-US" dirty="0"/>
              <a:t>Overview of the basics</a:t>
            </a:r>
          </a:p>
          <a:p>
            <a:pPr lvl="1"/>
            <a:r>
              <a:rPr lang="en-US" dirty="0"/>
              <a:t>How is the network shared?</a:t>
            </a:r>
          </a:p>
          <a:p>
            <a:pPr lvl="1"/>
            <a:r>
              <a:rPr lang="en-US" dirty="0"/>
              <a:t>How do we evaluate a network?</a:t>
            </a:r>
          </a:p>
          <a:p>
            <a:pPr lvl="1"/>
            <a:r>
              <a:rPr lang="en-US" dirty="0">
                <a:solidFill>
                  <a:schemeClr val="accent2">
                    <a:lumMod val="50000"/>
                    <a:lumOff val="50000"/>
                  </a:schemeClr>
                </a:solidFill>
              </a:rPr>
              <a:t>What is a network made of?</a:t>
            </a:r>
          </a:p>
          <a:p>
            <a:pPr lvl="1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27F12BF-C03B-0F4B-A29D-927C4D534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CA7110-46C5-944A-8204-D403F6907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6490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ChangeArrowheads="1"/>
          </p:cNvSpPr>
          <p:nvPr/>
        </p:nvSpPr>
        <p:spPr bwMode="auto">
          <a:xfrm>
            <a:off x="1970088" y="2343150"/>
            <a:ext cx="1839912" cy="933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5717" tIns="35717" rIns="35717" bIns="35717" anchor="ctr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pPr algn="ctr" eaLnBrk="1" hangingPunct="1"/>
            <a:r>
              <a:rPr lang="en-US" altLang="x-none" sz="2800" b="0" dirty="0">
                <a:solidFill>
                  <a:srgbClr val="0000FF"/>
                </a:solidFill>
                <a:latin typeface="Arial" charset="0"/>
                <a:sym typeface="Calibri" charset="0"/>
              </a:rPr>
              <a:t>phone lines</a:t>
            </a:r>
          </a:p>
        </p:txBody>
      </p:sp>
      <p:sp>
        <p:nvSpPr>
          <p:cNvPr id="36866" name="Shape 65"/>
          <p:cNvSpPr>
            <a:spLocks noChangeShapeType="1"/>
          </p:cNvSpPr>
          <p:nvPr/>
        </p:nvSpPr>
        <p:spPr bwMode="auto">
          <a:xfrm>
            <a:off x="3827463" y="1935163"/>
            <a:ext cx="315912" cy="1201737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6867" name="Shape 66"/>
          <p:cNvSpPr>
            <a:spLocks noChangeShapeType="1"/>
          </p:cNvSpPr>
          <p:nvPr/>
        </p:nvSpPr>
        <p:spPr bwMode="auto">
          <a:xfrm flipH="1" flipV="1">
            <a:off x="6262688" y="4391025"/>
            <a:ext cx="2073275" cy="862013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6868" name="Shape 67"/>
          <p:cNvSpPr>
            <a:spLocks noChangeShapeType="1"/>
          </p:cNvSpPr>
          <p:nvPr/>
        </p:nvSpPr>
        <p:spPr bwMode="auto">
          <a:xfrm flipH="1">
            <a:off x="701675" y="4911725"/>
            <a:ext cx="2286000" cy="1169988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6870" name="Shape 69"/>
          <p:cNvSpPr>
            <a:spLocks noChangeShapeType="1"/>
          </p:cNvSpPr>
          <p:nvPr/>
        </p:nvSpPr>
        <p:spPr bwMode="auto">
          <a:xfrm>
            <a:off x="2041525" y="2679700"/>
            <a:ext cx="2009775" cy="425450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6871" name="Shape 70"/>
          <p:cNvSpPr>
            <a:spLocks noChangeShapeType="1"/>
          </p:cNvSpPr>
          <p:nvPr/>
        </p:nvSpPr>
        <p:spPr bwMode="auto">
          <a:xfrm>
            <a:off x="1163638" y="4445000"/>
            <a:ext cx="1844675" cy="425450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6872" name="Shape 71"/>
          <p:cNvSpPr>
            <a:spLocks noChangeShapeType="1"/>
          </p:cNvSpPr>
          <p:nvPr/>
        </p:nvSpPr>
        <p:spPr bwMode="auto">
          <a:xfrm flipH="1">
            <a:off x="2403475" y="4911725"/>
            <a:ext cx="638175" cy="979488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72" name="Shape 72"/>
          <p:cNvSpPr/>
          <p:nvPr/>
        </p:nvSpPr>
        <p:spPr>
          <a:xfrm>
            <a:off x="1857375" y="2490788"/>
            <a:ext cx="357188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73" name="Shape 73"/>
          <p:cNvSpPr/>
          <p:nvPr/>
        </p:nvSpPr>
        <p:spPr>
          <a:xfrm>
            <a:off x="1009650" y="4259263"/>
            <a:ext cx="357188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74" name="Shape 74"/>
          <p:cNvSpPr/>
          <p:nvPr/>
        </p:nvSpPr>
        <p:spPr>
          <a:xfrm>
            <a:off x="2197100" y="5749925"/>
            <a:ext cx="357188" cy="358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36876" name="Shape 75"/>
          <p:cNvSpPr>
            <a:spLocks noChangeShapeType="1"/>
          </p:cNvSpPr>
          <p:nvPr/>
        </p:nvSpPr>
        <p:spPr bwMode="auto">
          <a:xfrm>
            <a:off x="2136775" y="1754188"/>
            <a:ext cx="1882775" cy="1308100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6877" name="Shape 76"/>
          <p:cNvSpPr>
            <a:spLocks noChangeShapeType="1"/>
          </p:cNvSpPr>
          <p:nvPr/>
        </p:nvSpPr>
        <p:spPr bwMode="auto">
          <a:xfrm>
            <a:off x="2795588" y="1860550"/>
            <a:ext cx="1255712" cy="1190625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77" name="Shape 77"/>
          <p:cNvSpPr/>
          <p:nvPr/>
        </p:nvSpPr>
        <p:spPr>
          <a:xfrm>
            <a:off x="1955800" y="1527175"/>
            <a:ext cx="357188" cy="3571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78" name="Shape 78"/>
          <p:cNvSpPr/>
          <p:nvPr/>
        </p:nvSpPr>
        <p:spPr>
          <a:xfrm>
            <a:off x="2616200" y="1660525"/>
            <a:ext cx="357188" cy="3571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36880" name="Shape 79"/>
          <p:cNvSpPr>
            <a:spLocks noChangeShapeType="1"/>
          </p:cNvSpPr>
          <p:nvPr/>
        </p:nvSpPr>
        <p:spPr bwMode="auto">
          <a:xfrm flipV="1">
            <a:off x="1063625" y="4859338"/>
            <a:ext cx="1944688" cy="563562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80" name="Shape 80"/>
          <p:cNvSpPr/>
          <p:nvPr/>
        </p:nvSpPr>
        <p:spPr>
          <a:xfrm>
            <a:off x="901700" y="5249863"/>
            <a:ext cx="357188" cy="358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36882" name="Shape 81"/>
          <p:cNvSpPr>
            <a:spLocks noChangeShapeType="1"/>
          </p:cNvSpPr>
          <p:nvPr/>
        </p:nvSpPr>
        <p:spPr bwMode="auto">
          <a:xfrm flipH="1">
            <a:off x="6242050" y="3646488"/>
            <a:ext cx="1743075" cy="733425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6883" name="Shape 82"/>
          <p:cNvSpPr>
            <a:spLocks noChangeShapeType="1"/>
          </p:cNvSpPr>
          <p:nvPr/>
        </p:nvSpPr>
        <p:spPr bwMode="auto">
          <a:xfrm>
            <a:off x="6305550" y="4433888"/>
            <a:ext cx="765175" cy="977900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83" name="Shape 83"/>
          <p:cNvSpPr/>
          <p:nvPr/>
        </p:nvSpPr>
        <p:spPr>
          <a:xfrm>
            <a:off x="7821613" y="3455988"/>
            <a:ext cx="358775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84" name="Shape 84"/>
          <p:cNvSpPr/>
          <p:nvPr/>
        </p:nvSpPr>
        <p:spPr>
          <a:xfrm>
            <a:off x="6902450" y="5249863"/>
            <a:ext cx="357188" cy="358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36886" name="Shape 85"/>
          <p:cNvSpPr>
            <a:spLocks noChangeShapeType="1"/>
          </p:cNvSpPr>
          <p:nvPr/>
        </p:nvSpPr>
        <p:spPr bwMode="auto">
          <a:xfrm flipH="1" flipV="1">
            <a:off x="6305550" y="4359275"/>
            <a:ext cx="1668463" cy="425450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86" name="Shape 86"/>
          <p:cNvSpPr/>
          <p:nvPr/>
        </p:nvSpPr>
        <p:spPr>
          <a:xfrm>
            <a:off x="7821613" y="4633913"/>
            <a:ext cx="358775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87" name="Shape 87"/>
          <p:cNvSpPr/>
          <p:nvPr/>
        </p:nvSpPr>
        <p:spPr>
          <a:xfrm>
            <a:off x="554038" y="5875338"/>
            <a:ext cx="357187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88" name="Shape 88"/>
          <p:cNvSpPr/>
          <p:nvPr/>
        </p:nvSpPr>
        <p:spPr>
          <a:xfrm>
            <a:off x="8143875" y="5054600"/>
            <a:ext cx="357188" cy="3571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89" name="Shape 89"/>
          <p:cNvSpPr>
            <a:spLocks noChangeShapeType="1"/>
          </p:cNvSpPr>
          <p:nvPr/>
        </p:nvSpPr>
        <p:spPr bwMode="auto">
          <a:xfrm>
            <a:off x="4040188" y="3114675"/>
            <a:ext cx="2254250" cy="1276350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90" name="Shape 90"/>
          <p:cNvSpPr>
            <a:spLocks noChangeShapeType="1"/>
          </p:cNvSpPr>
          <p:nvPr/>
        </p:nvSpPr>
        <p:spPr bwMode="auto">
          <a:xfrm flipH="1">
            <a:off x="3051175" y="3114675"/>
            <a:ext cx="1052513" cy="1712913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91" name="Shape 91"/>
          <p:cNvSpPr>
            <a:spLocks noChangeShapeType="1"/>
          </p:cNvSpPr>
          <p:nvPr/>
        </p:nvSpPr>
        <p:spPr bwMode="auto">
          <a:xfrm flipH="1">
            <a:off x="3062288" y="4391025"/>
            <a:ext cx="3243262" cy="500063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6895" name="Shape 94"/>
          <p:cNvSpPr>
            <a:spLocks noChangeArrowheads="1"/>
          </p:cNvSpPr>
          <p:nvPr/>
        </p:nvSpPr>
        <p:spPr bwMode="auto">
          <a:xfrm>
            <a:off x="4057650" y="2155825"/>
            <a:ext cx="609600" cy="501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sz="2800" b="0">
                <a:solidFill>
                  <a:schemeClr val="accent2"/>
                </a:solidFill>
                <a:latin typeface="Arial" charset="0"/>
                <a:sym typeface="Calibri" charset="0"/>
              </a:rPr>
              <a:t>link</a:t>
            </a:r>
          </a:p>
        </p:txBody>
      </p:sp>
      <p:sp>
        <p:nvSpPr>
          <p:cNvPr id="95" name="Shape 95"/>
          <p:cNvSpPr/>
          <p:nvPr/>
        </p:nvSpPr>
        <p:spPr>
          <a:xfrm>
            <a:off x="3875088" y="2867025"/>
            <a:ext cx="447675" cy="446088"/>
          </a:xfrm>
          <a:prstGeom prst="roundRect">
            <a:avLst>
              <a:gd name="adj" fmla="val 30000"/>
            </a:avLst>
          </a:prstGeom>
          <a:solidFill>
            <a:srgbClr val="42424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96" name="Shape 96"/>
          <p:cNvSpPr/>
          <p:nvPr/>
        </p:nvSpPr>
        <p:spPr>
          <a:xfrm>
            <a:off x="2830513" y="4652963"/>
            <a:ext cx="446087" cy="446087"/>
          </a:xfrm>
          <a:prstGeom prst="roundRect">
            <a:avLst>
              <a:gd name="adj" fmla="val 30000"/>
            </a:avLst>
          </a:prstGeom>
          <a:solidFill>
            <a:srgbClr val="42424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97" name="Shape 97"/>
          <p:cNvSpPr/>
          <p:nvPr/>
        </p:nvSpPr>
        <p:spPr>
          <a:xfrm>
            <a:off x="6062663" y="4170363"/>
            <a:ext cx="447675" cy="446087"/>
          </a:xfrm>
          <a:prstGeom prst="roundRect">
            <a:avLst>
              <a:gd name="adj" fmla="val 30000"/>
            </a:avLst>
          </a:prstGeom>
          <a:solidFill>
            <a:srgbClr val="42424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98" name="Shape 98"/>
          <p:cNvSpPr/>
          <p:nvPr/>
        </p:nvSpPr>
        <p:spPr>
          <a:xfrm>
            <a:off x="3643313" y="1697038"/>
            <a:ext cx="357187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99" name="Shape 99"/>
          <p:cNvSpPr>
            <a:spLocks noChangeArrowheads="1"/>
          </p:cNvSpPr>
          <p:nvPr/>
        </p:nvSpPr>
        <p:spPr bwMode="auto">
          <a:xfrm>
            <a:off x="4030663" y="3860800"/>
            <a:ext cx="949325" cy="503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pPr algn="ctr" eaLnBrk="1" hangingPunct="1"/>
            <a:r>
              <a:rPr lang="en-US" altLang="x-none" sz="2800" b="0">
                <a:solidFill>
                  <a:srgbClr val="0000FF"/>
                </a:solidFill>
                <a:latin typeface="Arial" charset="0"/>
                <a:sym typeface="Calibri" charset="0"/>
              </a:rPr>
              <a:t>fibers</a:t>
            </a:r>
          </a:p>
        </p:txBody>
      </p:sp>
      <p:sp>
        <p:nvSpPr>
          <p:cNvPr id="100" name="Shape 100"/>
          <p:cNvSpPr>
            <a:spLocks noChangeArrowheads="1"/>
          </p:cNvSpPr>
          <p:nvPr/>
        </p:nvSpPr>
        <p:spPr bwMode="auto">
          <a:xfrm>
            <a:off x="685800" y="4648200"/>
            <a:ext cx="1901825" cy="933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5717" tIns="35717" rIns="35717" bIns="35717" anchor="ctr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pPr algn="ctr" eaLnBrk="1" hangingPunct="1"/>
            <a:r>
              <a:rPr lang="en-US" altLang="x-none" sz="2800" b="0">
                <a:solidFill>
                  <a:srgbClr val="0000FF"/>
                </a:solidFill>
                <a:latin typeface="Arial" charset="0"/>
                <a:sym typeface="Calibri" charset="0"/>
              </a:rPr>
              <a:t>cable TV lines</a:t>
            </a:r>
          </a:p>
        </p:txBody>
      </p:sp>
      <p:sp>
        <p:nvSpPr>
          <p:cNvPr id="101" name="Shape 101"/>
          <p:cNvSpPr>
            <a:spLocks noChangeArrowheads="1"/>
          </p:cNvSpPr>
          <p:nvPr/>
        </p:nvSpPr>
        <p:spPr bwMode="auto">
          <a:xfrm>
            <a:off x="6403975" y="4095750"/>
            <a:ext cx="1901825" cy="933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5717" tIns="35717" rIns="35717" bIns="35717" anchor="ctr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pPr algn="ctr" eaLnBrk="1" hangingPunct="1"/>
            <a:r>
              <a:rPr lang="en-US" altLang="x-none" sz="2800" b="0">
                <a:solidFill>
                  <a:srgbClr val="0000FF"/>
                </a:solidFill>
                <a:latin typeface="Arial" charset="0"/>
                <a:sym typeface="Calibri" charset="0"/>
              </a:rPr>
              <a:t>wireless links</a:t>
            </a:r>
          </a:p>
        </p:txBody>
      </p:sp>
      <p:sp>
        <p:nvSpPr>
          <p:cNvPr id="40" name="Shape 56"/>
          <p:cNvSpPr>
            <a:spLocks noChangeArrowheads="1"/>
          </p:cNvSpPr>
          <p:nvPr/>
        </p:nvSpPr>
        <p:spPr bwMode="auto">
          <a:xfrm>
            <a:off x="5683250" y="3640138"/>
            <a:ext cx="1141413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sz="3000" b="0">
                <a:solidFill>
                  <a:srgbClr val="000000"/>
                </a:solidFill>
                <a:latin typeface="Arial" charset="0"/>
                <a:sym typeface="Calibri" charset="0"/>
              </a:rPr>
              <a:t>switch</a:t>
            </a:r>
          </a:p>
        </p:txBody>
      </p:sp>
      <p:sp>
        <p:nvSpPr>
          <p:cNvPr id="41" name="Shape 31"/>
          <p:cNvSpPr>
            <a:spLocks noChangeArrowheads="1"/>
          </p:cNvSpPr>
          <p:nvPr/>
        </p:nvSpPr>
        <p:spPr bwMode="auto">
          <a:xfrm>
            <a:off x="228600" y="3708400"/>
            <a:ext cx="2089150" cy="503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5717" tIns="35717" rIns="35717" bIns="35717" anchor="ctr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sz="2800" b="0" dirty="0">
                <a:solidFill>
                  <a:schemeClr val="accent2"/>
                </a:solidFill>
                <a:latin typeface="Arial" charset="0"/>
                <a:sym typeface="Calibri" charset="0"/>
              </a:rPr>
              <a:t>end-system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links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89B685-F4C8-384D-A857-2B766C772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A0D50BF-8369-CB44-A246-26312CAC0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7A418-0CEB-9E4A-BA45-3B7D3D133EB9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296808"/>
      </p:ext>
    </p:extLst>
  </p:cSld>
  <p:clrMapOvr>
    <a:masterClrMapping/>
  </p:clrMapOvr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7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dvAuto="0"/>
      <p:bldP spid="89" grpId="0" animBg="1"/>
      <p:bldP spid="90" grpId="0" animBg="1"/>
      <p:bldP spid="91" grpId="0" animBg="1"/>
      <p:bldP spid="99" grpId="0" advAuto="0"/>
      <p:bldP spid="100" grpId="0" advAuto="0"/>
      <p:bldP spid="101" grpId="0" advAuto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/>
          <p:nvPr/>
        </p:nvSpPr>
        <p:spPr>
          <a:xfrm>
            <a:off x="5106988" y="3697288"/>
            <a:ext cx="2751137" cy="16065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7"/>
                </a:cubicBezTo>
                <a:cubicBezTo>
                  <a:pt x="12954" y="20639"/>
                  <a:pt x="6724" y="20639"/>
                  <a:pt x="2882" y="16797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06" name="Shape 106"/>
          <p:cNvSpPr/>
          <p:nvPr/>
        </p:nvSpPr>
        <p:spPr>
          <a:xfrm>
            <a:off x="2071688" y="1946275"/>
            <a:ext cx="3643312" cy="19018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07" name="Shape 107"/>
          <p:cNvSpPr/>
          <p:nvPr/>
        </p:nvSpPr>
        <p:spPr>
          <a:xfrm>
            <a:off x="1098550" y="4241800"/>
            <a:ext cx="2820988" cy="16430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38916" name="Shape 108"/>
          <p:cNvSpPr>
            <a:spLocks noChangeShapeType="1"/>
          </p:cNvSpPr>
          <p:nvPr/>
        </p:nvSpPr>
        <p:spPr bwMode="auto">
          <a:xfrm>
            <a:off x="3827463" y="1935163"/>
            <a:ext cx="315912" cy="1201737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8917" name="Shape 109"/>
          <p:cNvSpPr>
            <a:spLocks noChangeShapeType="1"/>
          </p:cNvSpPr>
          <p:nvPr/>
        </p:nvSpPr>
        <p:spPr bwMode="auto">
          <a:xfrm flipH="1" flipV="1">
            <a:off x="6262688" y="4391025"/>
            <a:ext cx="2073275" cy="862013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8918" name="Shape 110"/>
          <p:cNvSpPr>
            <a:spLocks noChangeShapeType="1"/>
          </p:cNvSpPr>
          <p:nvPr/>
        </p:nvSpPr>
        <p:spPr bwMode="auto">
          <a:xfrm flipH="1">
            <a:off x="701675" y="4911725"/>
            <a:ext cx="2286000" cy="1169988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8920" name="Shape 112"/>
          <p:cNvSpPr>
            <a:spLocks noChangeShapeType="1"/>
          </p:cNvSpPr>
          <p:nvPr/>
        </p:nvSpPr>
        <p:spPr bwMode="auto">
          <a:xfrm>
            <a:off x="2041525" y="2679700"/>
            <a:ext cx="2009775" cy="425450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8921" name="Shape 113"/>
          <p:cNvSpPr>
            <a:spLocks noChangeShapeType="1"/>
          </p:cNvSpPr>
          <p:nvPr/>
        </p:nvSpPr>
        <p:spPr bwMode="auto">
          <a:xfrm>
            <a:off x="1163638" y="4445000"/>
            <a:ext cx="1844675" cy="425450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8922" name="Shape 114"/>
          <p:cNvSpPr>
            <a:spLocks noChangeShapeType="1"/>
          </p:cNvSpPr>
          <p:nvPr/>
        </p:nvSpPr>
        <p:spPr bwMode="auto">
          <a:xfrm flipH="1">
            <a:off x="2403475" y="4911725"/>
            <a:ext cx="638175" cy="979488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115" name="Shape 115"/>
          <p:cNvSpPr/>
          <p:nvPr/>
        </p:nvSpPr>
        <p:spPr>
          <a:xfrm>
            <a:off x="1857375" y="2490788"/>
            <a:ext cx="357188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16" name="Shape 116"/>
          <p:cNvSpPr/>
          <p:nvPr/>
        </p:nvSpPr>
        <p:spPr>
          <a:xfrm>
            <a:off x="1009650" y="4259263"/>
            <a:ext cx="357188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17" name="Shape 117"/>
          <p:cNvSpPr/>
          <p:nvPr/>
        </p:nvSpPr>
        <p:spPr>
          <a:xfrm>
            <a:off x="2197100" y="5749925"/>
            <a:ext cx="357188" cy="358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38926" name="Shape 118"/>
          <p:cNvSpPr>
            <a:spLocks noChangeShapeType="1"/>
          </p:cNvSpPr>
          <p:nvPr/>
        </p:nvSpPr>
        <p:spPr bwMode="auto">
          <a:xfrm>
            <a:off x="2136775" y="1754188"/>
            <a:ext cx="1882775" cy="1308100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8927" name="Shape 119"/>
          <p:cNvSpPr>
            <a:spLocks noChangeShapeType="1"/>
          </p:cNvSpPr>
          <p:nvPr/>
        </p:nvSpPr>
        <p:spPr bwMode="auto">
          <a:xfrm>
            <a:off x="2795588" y="1860550"/>
            <a:ext cx="1255712" cy="1190625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120" name="Shape 120"/>
          <p:cNvSpPr/>
          <p:nvPr/>
        </p:nvSpPr>
        <p:spPr>
          <a:xfrm>
            <a:off x="1955800" y="1527175"/>
            <a:ext cx="357188" cy="3571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21" name="Shape 121"/>
          <p:cNvSpPr/>
          <p:nvPr/>
        </p:nvSpPr>
        <p:spPr>
          <a:xfrm>
            <a:off x="2616200" y="1660525"/>
            <a:ext cx="357188" cy="3571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38930" name="Shape 122"/>
          <p:cNvSpPr>
            <a:spLocks noChangeShapeType="1"/>
          </p:cNvSpPr>
          <p:nvPr/>
        </p:nvSpPr>
        <p:spPr bwMode="auto">
          <a:xfrm flipV="1">
            <a:off x="1063625" y="4859338"/>
            <a:ext cx="1944688" cy="563562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123" name="Shape 123"/>
          <p:cNvSpPr/>
          <p:nvPr/>
        </p:nvSpPr>
        <p:spPr>
          <a:xfrm>
            <a:off x="901700" y="5249863"/>
            <a:ext cx="357188" cy="358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38932" name="Shape 124"/>
          <p:cNvSpPr>
            <a:spLocks noChangeShapeType="1"/>
          </p:cNvSpPr>
          <p:nvPr/>
        </p:nvSpPr>
        <p:spPr bwMode="auto">
          <a:xfrm flipH="1">
            <a:off x="6242050" y="3646488"/>
            <a:ext cx="1743075" cy="733425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8933" name="Shape 125"/>
          <p:cNvSpPr>
            <a:spLocks noChangeShapeType="1"/>
          </p:cNvSpPr>
          <p:nvPr/>
        </p:nvSpPr>
        <p:spPr bwMode="auto">
          <a:xfrm>
            <a:off x="6305550" y="4433888"/>
            <a:ext cx="765175" cy="977900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126" name="Shape 126"/>
          <p:cNvSpPr/>
          <p:nvPr/>
        </p:nvSpPr>
        <p:spPr>
          <a:xfrm>
            <a:off x="7821613" y="3455988"/>
            <a:ext cx="358775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27" name="Shape 127"/>
          <p:cNvSpPr/>
          <p:nvPr/>
        </p:nvSpPr>
        <p:spPr>
          <a:xfrm>
            <a:off x="6902450" y="5249863"/>
            <a:ext cx="357188" cy="358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38936" name="Shape 128"/>
          <p:cNvSpPr>
            <a:spLocks noChangeShapeType="1"/>
          </p:cNvSpPr>
          <p:nvPr/>
        </p:nvSpPr>
        <p:spPr bwMode="auto">
          <a:xfrm flipH="1" flipV="1">
            <a:off x="6305550" y="4359275"/>
            <a:ext cx="1668463" cy="425450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129" name="Shape 129"/>
          <p:cNvSpPr/>
          <p:nvPr/>
        </p:nvSpPr>
        <p:spPr>
          <a:xfrm>
            <a:off x="7821613" y="4633913"/>
            <a:ext cx="358775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30" name="Shape 130"/>
          <p:cNvSpPr/>
          <p:nvPr/>
        </p:nvSpPr>
        <p:spPr>
          <a:xfrm>
            <a:off x="554038" y="5875338"/>
            <a:ext cx="357187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31" name="Shape 131"/>
          <p:cNvSpPr/>
          <p:nvPr/>
        </p:nvSpPr>
        <p:spPr>
          <a:xfrm>
            <a:off x="8143875" y="5054600"/>
            <a:ext cx="357188" cy="3571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38940" name="Shape 132"/>
          <p:cNvSpPr>
            <a:spLocks noChangeShapeType="1"/>
          </p:cNvSpPr>
          <p:nvPr/>
        </p:nvSpPr>
        <p:spPr bwMode="auto">
          <a:xfrm>
            <a:off x="4040188" y="3114675"/>
            <a:ext cx="2254250" cy="1276350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8941" name="Shape 133"/>
          <p:cNvSpPr>
            <a:spLocks noChangeShapeType="1"/>
          </p:cNvSpPr>
          <p:nvPr/>
        </p:nvSpPr>
        <p:spPr bwMode="auto">
          <a:xfrm flipH="1">
            <a:off x="3051175" y="3114675"/>
            <a:ext cx="1052513" cy="1712913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8942" name="Shape 134"/>
          <p:cNvSpPr>
            <a:spLocks noChangeShapeType="1"/>
          </p:cNvSpPr>
          <p:nvPr/>
        </p:nvSpPr>
        <p:spPr bwMode="auto">
          <a:xfrm flipH="1">
            <a:off x="3062288" y="4391025"/>
            <a:ext cx="3243262" cy="500063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138" name="Shape 138"/>
          <p:cNvSpPr/>
          <p:nvPr/>
        </p:nvSpPr>
        <p:spPr>
          <a:xfrm>
            <a:off x="3875088" y="2867025"/>
            <a:ext cx="447675" cy="446088"/>
          </a:xfrm>
          <a:prstGeom prst="roundRect">
            <a:avLst>
              <a:gd name="adj" fmla="val 30000"/>
            </a:avLst>
          </a:prstGeom>
          <a:solidFill>
            <a:srgbClr val="42424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39" name="Shape 139"/>
          <p:cNvSpPr/>
          <p:nvPr/>
        </p:nvSpPr>
        <p:spPr>
          <a:xfrm>
            <a:off x="2830513" y="4652963"/>
            <a:ext cx="446087" cy="446087"/>
          </a:xfrm>
          <a:prstGeom prst="roundRect">
            <a:avLst>
              <a:gd name="adj" fmla="val 30000"/>
            </a:avLst>
          </a:prstGeom>
          <a:solidFill>
            <a:srgbClr val="42424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40" name="Shape 140"/>
          <p:cNvSpPr/>
          <p:nvPr/>
        </p:nvSpPr>
        <p:spPr>
          <a:xfrm>
            <a:off x="6062663" y="4170363"/>
            <a:ext cx="447675" cy="446087"/>
          </a:xfrm>
          <a:prstGeom prst="roundRect">
            <a:avLst>
              <a:gd name="adj" fmla="val 30000"/>
            </a:avLst>
          </a:prstGeom>
          <a:solidFill>
            <a:srgbClr val="42424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41" name="Shape 141"/>
          <p:cNvSpPr/>
          <p:nvPr/>
        </p:nvSpPr>
        <p:spPr>
          <a:xfrm>
            <a:off x="3643313" y="1697038"/>
            <a:ext cx="357187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42" name="Shape 142"/>
          <p:cNvSpPr>
            <a:spLocks noChangeArrowheads="1"/>
          </p:cNvSpPr>
          <p:nvPr/>
        </p:nvSpPr>
        <p:spPr bwMode="auto">
          <a:xfrm>
            <a:off x="2509838" y="5810250"/>
            <a:ext cx="4402137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5717" tIns="35717" rIns="35717" bIns="35717" anchor="ctr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sz="3000" b="0">
                <a:solidFill>
                  <a:srgbClr val="333399"/>
                </a:solidFill>
                <a:latin typeface="Arial" charset="0"/>
                <a:sym typeface="Calibri" charset="0"/>
              </a:rPr>
              <a:t>Internet Service Provider</a:t>
            </a:r>
          </a:p>
        </p:txBody>
      </p:sp>
      <p:sp>
        <p:nvSpPr>
          <p:cNvPr id="143" name="Shape 143"/>
          <p:cNvSpPr>
            <a:spLocks noChangeArrowheads="1"/>
          </p:cNvSpPr>
          <p:nvPr/>
        </p:nvSpPr>
        <p:spPr bwMode="auto">
          <a:xfrm>
            <a:off x="1931988" y="3243263"/>
            <a:ext cx="4003675" cy="501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5717" tIns="35717" rIns="35717" bIns="35717" anchor="ctr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pPr algn="ctr" eaLnBrk="1" hangingPunct="1"/>
            <a:r>
              <a:rPr lang="en-US" altLang="x-none" sz="2800" b="0">
                <a:solidFill>
                  <a:srgbClr val="0000FF"/>
                </a:solidFill>
                <a:latin typeface="Arial" charset="0"/>
                <a:sym typeface="Calibri" charset="0"/>
              </a:rPr>
              <a:t>phone company</a:t>
            </a:r>
          </a:p>
        </p:txBody>
      </p:sp>
      <p:sp>
        <p:nvSpPr>
          <p:cNvPr id="144" name="Shape 144"/>
          <p:cNvSpPr>
            <a:spLocks noChangeArrowheads="1"/>
          </p:cNvSpPr>
          <p:nvPr/>
        </p:nvSpPr>
        <p:spPr bwMode="auto">
          <a:xfrm>
            <a:off x="1103313" y="5135563"/>
            <a:ext cx="3341687" cy="503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5717" tIns="35717" rIns="35717" bIns="35717" anchor="ctr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pPr algn="ctr" eaLnBrk="1" hangingPunct="1"/>
            <a:r>
              <a:rPr lang="en-US" altLang="x-none" sz="2800" b="0">
                <a:solidFill>
                  <a:srgbClr val="0000FF"/>
                </a:solidFill>
                <a:latin typeface="Arial" charset="0"/>
                <a:sym typeface="Calibri" charset="0"/>
              </a:rPr>
              <a:t>cable company</a:t>
            </a:r>
          </a:p>
        </p:txBody>
      </p:sp>
      <p:sp>
        <p:nvSpPr>
          <p:cNvPr id="145" name="Shape 145"/>
          <p:cNvSpPr>
            <a:spLocks noChangeArrowheads="1"/>
          </p:cNvSpPr>
          <p:nvPr/>
        </p:nvSpPr>
        <p:spPr bwMode="auto">
          <a:xfrm>
            <a:off x="4371975" y="4618038"/>
            <a:ext cx="4162425" cy="503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5717" tIns="35717" rIns="35717" bIns="35717" anchor="ctr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pPr algn="ctr" eaLnBrk="1" hangingPunct="1"/>
            <a:r>
              <a:rPr lang="en-US" altLang="x-none" sz="2800" b="0" dirty="0">
                <a:solidFill>
                  <a:srgbClr val="0000FF"/>
                </a:solidFill>
                <a:latin typeface="Arial" charset="0"/>
                <a:sym typeface="Calibri" charset="0"/>
              </a:rPr>
              <a:t>university net</a:t>
            </a:r>
          </a:p>
        </p:txBody>
      </p:sp>
      <p:sp>
        <p:nvSpPr>
          <p:cNvPr id="43" name="Shape 94"/>
          <p:cNvSpPr>
            <a:spLocks noChangeArrowheads="1"/>
          </p:cNvSpPr>
          <p:nvPr/>
        </p:nvSpPr>
        <p:spPr bwMode="auto">
          <a:xfrm>
            <a:off x="4057650" y="2155825"/>
            <a:ext cx="609600" cy="501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sz="2800" b="0" dirty="0">
                <a:solidFill>
                  <a:schemeClr val="accent2"/>
                </a:solidFill>
                <a:latin typeface="Arial" charset="0"/>
                <a:sym typeface="Calibri" charset="0"/>
              </a:rPr>
              <a:t>link</a:t>
            </a:r>
          </a:p>
        </p:txBody>
      </p:sp>
      <p:sp>
        <p:nvSpPr>
          <p:cNvPr id="44" name="Shape 56"/>
          <p:cNvSpPr>
            <a:spLocks noChangeArrowheads="1"/>
          </p:cNvSpPr>
          <p:nvPr/>
        </p:nvSpPr>
        <p:spPr bwMode="auto">
          <a:xfrm>
            <a:off x="5683250" y="3640138"/>
            <a:ext cx="1141413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sz="3000" b="0">
                <a:solidFill>
                  <a:srgbClr val="000000"/>
                </a:solidFill>
                <a:latin typeface="Arial" charset="0"/>
                <a:sym typeface="Calibri" charset="0"/>
              </a:rPr>
              <a:t>switch</a:t>
            </a:r>
          </a:p>
        </p:txBody>
      </p:sp>
      <p:sp>
        <p:nvSpPr>
          <p:cNvPr id="45" name="Shape 31"/>
          <p:cNvSpPr>
            <a:spLocks noChangeArrowheads="1"/>
          </p:cNvSpPr>
          <p:nvPr/>
        </p:nvSpPr>
        <p:spPr bwMode="auto">
          <a:xfrm>
            <a:off x="228600" y="3708400"/>
            <a:ext cx="2089150" cy="503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5717" tIns="35717" rIns="35717" bIns="35717" anchor="ctr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sz="2800" b="0" dirty="0">
                <a:solidFill>
                  <a:schemeClr val="accent2"/>
                </a:solidFill>
                <a:latin typeface="Arial" charset="0"/>
                <a:sym typeface="Calibri" charset="0"/>
              </a:rPr>
              <a:t>end-system</a:t>
            </a: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Managed by many parties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AB93DB2-B1F6-2F45-9C3D-0774AE0BC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697CAE9-4B3F-AE41-A5F3-10A869A36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7A418-0CEB-9E4A-BA45-3B7D3D133EB9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934243"/>
      </p:ext>
    </p:extLst>
  </p:cSld>
  <p:clrMapOvr>
    <a:masterClrMapping/>
  </p:clrMapOvr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6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2" grpId="0" advAuto="0"/>
      <p:bldP spid="143" grpId="0" advAuto="0"/>
      <p:bldP spid="144" grpId="0" advAuto="0"/>
      <p:bldP spid="145" grpId="0" advAuto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/>
        </p:nvSpPr>
        <p:spPr>
          <a:xfrm>
            <a:off x="5106988" y="3697288"/>
            <a:ext cx="2751137" cy="16065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7"/>
                </a:cubicBezTo>
                <a:cubicBezTo>
                  <a:pt x="12954" y="20639"/>
                  <a:pt x="6724" y="20639"/>
                  <a:pt x="2882" y="16797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50" name="Shape 150"/>
          <p:cNvSpPr/>
          <p:nvPr/>
        </p:nvSpPr>
        <p:spPr>
          <a:xfrm>
            <a:off x="2071688" y="1946275"/>
            <a:ext cx="3643312" cy="19018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51" name="Shape 151"/>
          <p:cNvSpPr/>
          <p:nvPr/>
        </p:nvSpPr>
        <p:spPr>
          <a:xfrm>
            <a:off x="1098550" y="4241800"/>
            <a:ext cx="2820988" cy="16430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40964" name="Shape 152"/>
          <p:cNvSpPr>
            <a:spLocks noChangeShapeType="1"/>
          </p:cNvSpPr>
          <p:nvPr/>
        </p:nvSpPr>
        <p:spPr bwMode="auto">
          <a:xfrm>
            <a:off x="3827463" y="1935163"/>
            <a:ext cx="315912" cy="1201737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40965" name="Shape 153"/>
          <p:cNvSpPr>
            <a:spLocks noChangeShapeType="1"/>
          </p:cNvSpPr>
          <p:nvPr/>
        </p:nvSpPr>
        <p:spPr bwMode="auto">
          <a:xfrm flipH="1" flipV="1">
            <a:off x="6262688" y="4391025"/>
            <a:ext cx="2073275" cy="862013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40966" name="Shape 154"/>
          <p:cNvSpPr>
            <a:spLocks noChangeShapeType="1"/>
          </p:cNvSpPr>
          <p:nvPr/>
        </p:nvSpPr>
        <p:spPr bwMode="auto">
          <a:xfrm flipH="1">
            <a:off x="701675" y="4911725"/>
            <a:ext cx="2286000" cy="1169988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40968" name="Shape 156"/>
          <p:cNvSpPr>
            <a:spLocks noChangeShapeType="1"/>
          </p:cNvSpPr>
          <p:nvPr/>
        </p:nvSpPr>
        <p:spPr bwMode="auto">
          <a:xfrm>
            <a:off x="2041525" y="2679700"/>
            <a:ext cx="2009775" cy="425450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40969" name="Shape 157"/>
          <p:cNvSpPr>
            <a:spLocks noChangeShapeType="1"/>
          </p:cNvSpPr>
          <p:nvPr/>
        </p:nvSpPr>
        <p:spPr bwMode="auto">
          <a:xfrm>
            <a:off x="1163638" y="4445000"/>
            <a:ext cx="1844675" cy="425450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40970" name="Shape 158"/>
          <p:cNvSpPr>
            <a:spLocks noChangeShapeType="1"/>
          </p:cNvSpPr>
          <p:nvPr/>
        </p:nvSpPr>
        <p:spPr bwMode="auto">
          <a:xfrm flipH="1">
            <a:off x="2403475" y="4911725"/>
            <a:ext cx="638175" cy="979488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159" name="Shape 159"/>
          <p:cNvSpPr/>
          <p:nvPr/>
        </p:nvSpPr>
        <p:spPr>
          <a:xfrm>
            <a:off x="1857375" y="2490788"/>
            <a:ext cx="357188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60" name="Shape 160"/>
          <p:cNvSpPr/>
          <p:nvPr/>
        </p:nvSpPr>
        <p:spPr>
          <a:xfrm>
            <a:off x="1009650" y="4259263"/>
            <a:ext cx="357188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61" name="Shape 161"/>
          <p:cNvSpPr/>
          <p:nvPr/>
        </p:nvSpPr>
        <p:spPr>
          <a:xfrm>
            <a:off x="2197100" y="5749925"/>
            <a:ext cx="357188" cy="358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40974" name="Shape 162"/>
          <p:cNvSpPr>
            <a:spLocks noChangeShapeType="1"/>
          </p:cNvSpPr>
          <p:nvPr/>
        </p:nvSpPr>
        <p:spPr bwMode="auto">
          <a:xfrm>
            <a:off x="2136775" y="1754188"/>
            <a:ext cx="1882775" cy="1308100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40975" name="Shape 163"/>
          <p:cNvSpPr>
            <a:spLocks noChangeShapeType="1"/>
          </p:cNvSpPr>
          <p:nvPr/>
        </p:nvSpPr>
        <p:spPr bwMode="auto">
          <a:xfrm>
            <a:off x="2795588" y="1860550"/>
            <a:ext cx="1255712" cy="1190625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164" name="Shape 164"/>
          <p:cNvSpPr/>
          <p:nvPr/>
        </p:nvSpPr>
        <p:spPr>
          <a:xfrm>
            <a:off x="1955800" y="1527175"/>
            <a:ext cx="357188" cy="3571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65" name="Shape 165"/>
          <p:cNvSpPr/>
          <p:nvPr/>
        </p:nvSpPr>
        <p:spPr>
          <a:xfrm>
            <a:off x="2616200" y="1660525"/>
            <a:ext cx="357188" cy="3571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40978" name="Shape 166"/>
          <p:cNvSpPr>
            <a:spLocks noChangeShapeType="1"/>
          </p:cNvSpPr>
          <p:nvPr/>
        </p:nvSpPr>
        <p:spPr bwMode="auto">
          <a:xfrm flipV="1">
            <a:off x="1063625" y="4859338"/>
            <a:ext cx="1944688" cy="563562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167" name="Shape 167"/>
          <p:cNvSpPr/>
          <p:nvPr/>
        </p:nvSpPr>
        <p:spPr>
          <a:xfrm>
            <a:off x="901700" y="5249863"/>
            <a:ext cx="357188" cy="358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40980" name="Shape 168"/>
          <p:cNvSpPr>
            <a:spLocks noChangeShapeType="1"/>
          </p:cNvSpPr>
          <p:nvPr/>
        </p:nvSpPr>
        <p:spPr bwMode="auto">
          <a:xfrm flipH="1">
            <a:off x="6242050" y="3646488"/>
            <a:ext cx="1743075" cy="733425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40981" name="Shape 169"/>
          <p:cNvSpPr>
            <a:spLocks noChangeShapeType="1"/>
          </p:cNvSpPr>
          <p:nvPr/>
        </p:nvSpPr>
        <p:spPr bwMode="auto">
          <a:xfrm>
            <a:off x="6305550" y="4433888"/>
            <a:ext cx="765175" cy="977900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170" name="Shape 170"/>
          <p:cNvSpPr/>
          <p:nvPr/>
        </p:nvSpPr>
        <p:spPr>
          <a:xfrm>
            <a:off x="7821613" y="3455988"/>
            <a:ext cx="358775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71" name="Shape 171"/>
          <p:cNvSpPr/>
          <p:nvPr/>
        </p:nvSpPr>
        <p:spPr>
          <a:xfrm>
            <a:off x="6902450" y="5249863"/>
            <a:ext cx="357188" cy="358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40984" name="Shape 172"/>
          <p:cNvSpPr>
            <a:spLocks noChangeShapeType="1"/>
          </p:cNvSpPr>
          <p:nvPr/>
        </p:nvSpPr>
        <p:spPr bwMode="auto">
          <a:xfrm flipH="1" flipV="1">
            <a:off x="6305550" y="4359275"/>
            <a:ext cx="1668463" cy="425450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173" name="Shape 173"/>
          <p:cNvSpPr/>
          <p:nvPr/>
        </p:nvSpPr>
        <p:spPr>
          <a:xfrm>
            <a:off x="7821613" y="4633913"/>
            <a:ext cx="358775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74" name="Shape 174"/>
          <p:cNvSpPr/>
          <p:nvPr/>
        </p:nvSpPr>
        <p:spPr>
          <a:xfrm>
            <a:off x="554038" y="5875338"/>
            <a:ext cx="357187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75" name="Shape 175"/>
          <p:cNvSpPr/>
          <p:nvPr/>
        </p:nvSpPr>
        <p:spPr>
          <a:xfrm>
            <a:off x="8143875" y="5054600"/>
            <a:ext cx="357188" cy="3571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40988" name="Shape 176"/>
          <p:cNvSpPr>
            <a:spLocks noChangeShapeType="1"/>
          </p:cNvSpPr>
          <p:nvPr/>
        </p:nvSpPr>
        <p:spPr bwMode="auto">
          <a:xfrm>
            <a:off x="4040188" y="3114675"/>
            <a:ext cx="2254250" cy="1276350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40989" name="Shape 177"/>
          <p:cNvSpPr>
            <a:spLocks noChangeShapeType="1"/>
          </p:cNvSpPr>
          <p:nvPr/>
        </p:nvSpPr>
        <p:spPr bwMode="auto">
          <a:xfrm flipH="1">
            <a:off x="3051175" y="3114675"/>
            <a:ext cx="1052513" cy="1712913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40990" name="Shape 178"/>
          <p:cNvSpPr>
            <a:spLocks noChangeShapeType="1"/>
          </p:cNvSpPr>
          <p:nvPr/>
        </p:nvSpPr>
        <p:spPr bwMode="auto">
          <a:xfrm flipH="1">
            <a:off x="3062288" y="4391025"/>
            <a:ext cx="3243262" cy="500063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40992" name="Shape 180"/>
          <p:cNvSpPr>
            <a:spLocks noChangeArrowheads="1"/>
          </p:cNvSpPr>
          <p:nvPr/>
        </p:nvSpPr>
        <p:spPr bwMode="auto">
          <a:xfrm>
            <a:off x="5683250" y="3640138"/>
            <a:ext cx="1141413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sz="3000" b="0">
                <a:solidFill>
                  <a:schemeClr val="accent2"/>
                </a:solidFill>
                <a:latin typeface="Arial" charset="0"/>
                <a:sym typeface="Calibri" charset="0"/>
              </a:rPr>
              <a:t>switch</a:t>
            </a:r>
          </a:p>
        </p:txBody>
      </p:sp>
      <p:sp>
        <p:nvSpPr>
          <p:cNvPr id="182" name="Shape 182"/>
          <p:cNvSpPr/>
          <p:nvPr/>
        </p:nvSpPr>
        <p:spPr>
          <a:xfrm>
            <a:off x="3875088" y="2867025"/>
            <a:ext cx="447675" cy="446088"/>
          </a:xfrm>
          <a:prstGeom prst="roundRect">
            <a:avLst>
              <a:gd name="adj" fmla="val 30000"/>
            </a:avLst>
          </a:prstGeom>
          <a:solidFill>
            <a:srgbClr val="42424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83" name="Shape 183"/>
          <p:cNvSpPr/>
          <p:nvPr/>
        </p:nvSpPr>
        <p:spPr>
          <a:xfrm>
            <a:off x="2830513" y="4652963"/>
            <a:ext cx="446087" cy="446087"/>
          </a:xfrm>
          <a:prstGeom prst="roundRect">
            <a:avLst>
              <a:gd name="adj" fmla="val 30000"/>
            </a:avLst>
          </a:prstGeom>
          <a:solidFill>
            <a:srgbClr val="42424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84" name="Shape 184"/>
          <p:cNvSpPr/>
          <p:nvPr/>
        </p:nvSpPr>
        <p:spPr>
          <a:xfrm>
            <a:off x="6062663" y="4170363"/>
            <a:ext cx="447675" cy="446087"/>
          </a:xfrm>
          <a:prstGeom prst="roundRect">
            <a:avLst>
              <a:gd name="adj" fmla="val 30000"/>
            </a:avLst>
          </a:prstGeom>
          <a:solidFill>
            <a:srgbClr val="42424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85" name="Shape 185"/>
          <p:cNvSpPr>
            <a:spLocks noChangeAspect="1"/>
          </p:cNvSpPr>
          <p:nvPr/>
        </p:nvSpPr>
        <p:spPr>
          <a:xfrm>
            <a:off x="914400" y="4175760"/>
            <a:ext cx="251927" cy="548640"/>
          </a:xfrm>
          <a:prstGeom prst="rect">
            <a:avLst/>
          </a:prstGeom>
          <a:solidFill>
            <a:schemeClr val="bg2">
              <a:lumMod val="2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000090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86" name="Shape 186"/>
          <p:cNvSpPr>
            <a:spLocks noChangeArrowheads="1"/>
          </p:cNvSpPr>
          <p:nvPr/>
        </p:nvSpPr>
        <p:spPr bwMode="auto">
          <a:xfrm>
            <a:off x="171469" y="4648002"/>
            <a:ext cx="819131" cy="5337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sz="3000" b="0">
                <a:solidFill>
                  <a:srgbClr val="0000FF"/>
                </a:solidFill>
                <a:latin typeface="Arial" charset="0"/>
                <a:sym typeface="Calibri" charset="0"/>
              </a:rPr>
              <a:t>data</a:t>
            </a:r>
            <a:endParaRPr lang="en-US" altLang="x-none" sz="3000" b="0" dirty="0">
              <a:solidFill>
                <a:srgbClr val="0000FF"/>
              </a:solidFill>
              <a:latin typeface="Arial" charset="0"/>
              <a:sym typeface="Calibri" charset="0"/>
            </a:endParaRPr>
          </a:p>
        </p:txBody>
      </p:sp>
      <p:sp>
        <p:nvSpPr>
          <p:cNvPr id="187" name="Shape 187"/>
          <p:cNvSpPr/>
          <p:nvPr/>
        </p:nvSpPr>
        <p:spPr>
          <a:xfrm>
            <a:off x="3643313" y="1697038"/>
            <a:ext cx="357187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pic>
        <p:nvPicPr>
          <p:cNvPr id="188" name="Picture 187"/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rgbClr val="D3A60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670050" y="3552825"/>
            <a:ext cx="6135688" cy="12017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0" name="Shape 190"/>
          <p:cNvSpPr>
            <a:spLocks noChangeArrowheads="1"/>
          </p:cNvSpPr>
          <p:nvPr/>
        </p:nvSpPr>
        <p:spPr bwMode="auto">
          <a:xfrm>
            <a:off x="4149725" y="3960813"/>
            <a:ext cx="820738" cy="534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sz="3000" b="0">
                <a:solidFill>
                  <a:srgbClr val="0000FF"/>
                </a:solidFill>
                <a:latin typeface="Arial" charset="0"/>
                <a:sym typeface="Calibri" charset="0"/>
              </a:rPr>
              <a:t>path</a:t>
            </a:r>
          </a:p>
        </p:txBody>
      </p:sp>
      <p:sp>
        <p:nvSpPr>
          <p:cNvPr id="41002" name="Shape 191"/>
          <p:cNvSpPr>
            <a:spLocks noChangeArrowheads="1"/>
          </p:cNvSpPr>
          <p:nvPr/>
        </p:nvSpPr>
        <p:spPr bwMode="auto">
          <a:xfrm>
            <a:off x="2509838" y="5810250"/>
            <a:ext cx="4402137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5717" tIns="35717" rIns="35717" bIns="35717" anchor="ctr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sz="3000" b="0">
                <a:solidFill>
                  <a:srgbClr val="333399"/>
                </a:solidFill>
                <a:latin typeface="Arial" charset="0"/>
                <a:sym typeface="Calibri" charset="0"/>
              </a:rPr>
              <a:t>Internet Service Provider</a:t>
            </a:r>
          </a:p>
        </p:txBody>
      </p:sp>
      <p:sp>
        <p:nvSpPr>
          <p:cNvPr id="44" name="Shape 94"/>
          <p:cNvSpPr>
            <a:spLocks noChangeArrowheads="1"/>
          </p:cNvSpPr>
          <p:nvPr/>
        </p:nvSpPr>
        <p:spPr bwMode="auto">
          <a:xfrm>
            <a:off x="4057650" y="2155825"/>
            <a:ext cx="609600" cy="501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35717" tIns="35717" rIns="35717" bIns="35717" anchor="ctr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sz="2800" b="0">
                <a:solidFill>
                  <a:schemeClr val="accent2"/>
                </a:solidFill>
                <a:latin typeface="Arial" charset="0"/>
                <a:sym typeface="Calibri" charset="0"/>
              </a:rPr>
              <a:t>link</a:t>
            </a:r>
          </a:p>
        </p:txBody>
      </p:sp>
      <p:sp>
        <p:nvSpPr>
          <p:cNvPr id="45" name="Shape 31"/>
          <p:cNvSpPr>
            <a:spLocks noChangeArrowheads="1"/>
          </p:cNvSpPr>
          <p:nvPr/>
        </p:nvSpPr>
        <p:spPr bwMode="auto">
          <a:xfrm>
            <a:off x="228600" y="3708400"/>
            <a:ext cx="2089150" cy="503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5717" tIns="35717" rIns="35717" bIns="35717" anchor="ctr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sz="2800" b="0" dirty="0">
                <a:solidFill>
                  <a:schemeClr val="accent2"/>
                </a:solidFill>
                <a:latin typeface="Arial" charset="0"/>
                <a:sym typeface="Calibri" charset="0"/>
              </a:rPr>
              <a:t>end-system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Transfers data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C66AB5-D125-FB41-817A-5B1627557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2C0209D-A93C-B840-A05B-A38FAA4AA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7A418-0CEB-9E4A-BA45-3B7D3D133EB9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296299"/>
      </p:ext>
    </p:extLst>
  </p:cSld>
  <p:clrMapOvr>
    <a:masterClrMapping/>
  </p:clrMapOvr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3.7037E-7 C 0.07691 0.02199 0.15399 0.04421 0.2493 0.03796 C 0.34461 0.03194 0.48628 -0.00417 0.57135 -0.03796 C 0.65625 -0.07153 0.70729 -0.11806 0.75833 -0.16435 " pathEditMode="relative" rAng="0" ptsTypes="AAAA">
                                      <p:cBhvr>
                                        <p:cTn id="12" dur="20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917" y="-627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0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5" grpId="0" animBg="1" advAuto="0"/>
      <p:bldP spid="185" grpId="1" animBg="1"/>
      <p:bldP spid="186" grpId="0" advAuto="0"/>
      <p:bldP spid="188" grpId="0" advAuto="0"/>
      <p:bldP spid="190" grpId="0" advAuto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federated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Internet ties together different networks </a:t>
            </a:r>
            <a:r>
              <a:rPr lang="en-US" dirty="0">
                <a:solidFill>
                  <a:srgbClr val="0000FF"/>
                </a:solidFill>
              </a:rPr>
              <a:t>by the </a:t>
            </a:r>
            <a:r>
              <a:rPr lang="en-US" b="1" dirty="0">
                <a:solidFill>
                  <a:srgbClr val="0000FF"/>
                </a:solidFill>
              </a:rPr>
              <a:t>IP protocol</a:t>
            </a:r>
            <a:endParaRPr lang="en-US" dirty="0"/>
          </a:p>
          <a:p>
            <a:pPr lvl="1"/>
            <a:r>
              <a:rPr lang="en-US" i="1" dirty="0"/>
              <a:t>A common interface binds them all together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grpSp>
        <p:nvGrpSpPr>
          <p:cNvPr id="34" name="Group 33"/>
          <p:cNvGrpSpPr>
            <a:grpSpLocks noChangeAspect="1"/>
          </p:cNvGrpSpPr>
          <p:nvPr/>
        </p:nvGrpSpPr>
        <p:grpSpPr>
          <a:xfrm>
            <a:off x="2255458" y="3200400"/>
            <a:ext cx="4633085" cy="2743200"/>
            <a:chOff x="554038" y="1527175"/>
            <a:chExt cx="7947025" cy="4705350"/>
          </a:xfrm>
        </p:grpSpPr>
        <p:sp>
          <p:nvSpPr>
            <p:cNvPr id="35" name="Shape 105"/>
            <p:cNvSpPr/>
            <p:nvPr/>
          </p:nvSpPr>
          <p:spPr>
            <a:xfrm>
              <a:off x="5106988" y="3697288"/>
              <a:ext cx="2751137" cy="16065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7"/>
                  </a:cubicBezTo>
                  <a:cubicBezTo>
                    <a:pt x="12954" y="20639"/>
                    <a:pt x="6724" y="20639"/>
                    <a:pt x="2882" y="16797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36" name="Shape 106"/>
            <p:cNvSpPr/>
            <p:nvPr/>
          </p:nvSpPr>
          <p:spPr>
            <a:xfrm>
              <a:off x="2071688" y="1946275"/>
              <a:ext cx="3643312" cy="19018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37" name="Shape 107"/>
            <p:cNvSpPr/>
            <p:nvPr/>
          </p:nvSpPr>
          <p:spPr>
            <a:xfrm>
              <a:off x="1098550" y="4241800"/>
              <a:ext cx="2820988" cy="16430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38" name="Shape 108"/>
            <p:cNvSpPr>
              <a:spLocks noChangeShapeType="1"/>
            </p:cNvSpPr>
            <p:nvPr/>
          </p:nvSpPr>
          <p:spPr bwMode="auto">
            <a:xfrm>
              <a:off x="3827463" y="1935163"/>
              <a:ext cx="315912" cy="1201737"/>
            </a:xfrm>
            <a:prstGeom prst="line">
              <a:avLst/>
            </a:prstGeom>
            <a:noFill/>
            <a:ln w="63500">
              <a:solidFill>
                <a:srgbClr val="797979"/>
              </a:solidFill>
              <a:miter lim="4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 anchor="ctr"/>
            <a:lstStyle/>
            <a:p>
              <a:endParaRPr lang="en-US"/>
            </a:p>
          </p:txBody>
        </p:sp>
        <p:sp>
          <p:nvSpPr>
            <p:cNvPr id="39" name="Shape 109"/>
            <p:cNvSpPr>
              <a:spLocks noChangeShapeType="1"/>
            </p:cNvSpPr>
            <p:nvPr/>
          </p:nvSpPr>
          <p:spPr bwMode="auto">
            <a:xfrm flipH="1" flipV="1">
              <a:off x="6262688" y="4391025"/>
              <a:ext cx="2073275" cy="862013"/>
            </a:xfrm>
            <a:prstGeom prst="line">
              <a:avLst/>
            </a:prstGeom>
            <a:noFill/>
            <a:ln w="63500">
              <a:solidFill>
                <a:srgbClr val="797979"/>
              </a:solidFill>
              <a:miter lim="4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 anchor="ctr"/>
            <a:lstStyle/>
            <a:p>
              <a:endParaRPr lang="en-US"/>
            </a:p>
          </p:txBody>
        </p:sp>
        <p:sp>
          <p:nvSpPr>
            <p:cNvPr id="40" name="Shape 110"/>
            <p:cNvSpPr>
              <a:spLocks noChangeShapeType="1"/>
            </p:cNvSpPr>
            <p:nvPr/>
          </p:nvSpPr>
          <p:spPr bwMode="auto">
            <a:xfrm flipH="1">
              <a:off x="701675" y="4911725"/>
              <a:ext cx="2286000" cy="1169988"/>
            </a:xfrm>
            <a:prstGeom prst="line">
              <a:avLst/>
            </a:prstGeom>
            <a:noFill/>
            <a:ln w="63500">
              <a:solidFill>
                <a:srgbClr val="797979"/>
              </a:solidFill>
              <a:miter lim="4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 anchor="ctr"/>
            <a:lstStyle/>
            <a:p>
              <a:endParaRPr lang="en-US"/>
            </a:p>
          </p:txBody>
        </p:sp>
        <p:sp>
          <p:nvSpPr>
            <p:cNvPr id="41" name="Shape 112"/>
            <p:cNvSpPr>
              <a:spLocks noChangeShapeType="1"/>
            </p:cNvSpPr>
            <p:nvPr/>
          </p:nvSpPr>
          <p:spPr bwMode="auto">
            <a:xfrm>
              <a:off x="2041525" y="2679700"/>
              <a:ext cx="2009775" cy="425450"/>
            </a:xfrm>
            <a:prstGeom prst="line">
              <a:avLst/>
            </a:prstGeom>
            <a:noFill/>
            <a:ln w="63500">
              <a:solidFill>
                <a:srgbClr val="797979"/>
              </a:solidFill>
              <a:miter lim="4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 anchor="ctr"/>
            <a:lstStyle/>
            <a:p>
              <a:endParaRPr lang="en-US"/>
            </a:p>
          </p:txBody>
        </p:sp>
        <p:sp>
          <p:nvSpPr>
            <p:cNvPr id="42" name="Shape 113"/>
            <p:cNvSpPr>
              <a:spLocks noChangeShapeType="1"/>
            </p:cNvSpPr>
            <p:nvPr/>
          </p:nvSpPr>
          <p:spPr bwMode="auto">
            <a:xfrm>
              <a:off x="1163638" y="4445000"/>
              <a:ext cx="1844675" cy="425450"/>
            </a:xfrm>
            <a:prstGeom prst="line">
              <a:avLst/>
            </a:prstGeom>
            <a:noFill/>
            <a:ln w="63500">
              <a:solidFill>
                <a:srgbClr val="797979"/>
              </a:solidFill>
              <a:miter lim="4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 anchor="ctr"/>
            <a:lstStyle/>
            <a:p>
              <a:endParaRPr lang="en-US"/>
            </a:p>
          </p:txBody>
        </p:sp>
        <p:sp>
          <p:nvSpPr>
            <p:cNvPr id="43" name="Shape 114"/>
            <p:cNvSpPr>
              <a:spLocks noChangeShapeType="1"/>
            </p:cNvSpPr>
            <p:nvPr/>
          </p:nvSpPr>
          <p:spPr bwMode="auto">
            <a:xfrm flipH="1">
              <a:off x="2403475" y="4911725"/>
              <a:ext cx="638175" cy="979488"/>
            </a:xfrm>
            <a:prstGeom prst="line">
              <a:avLst/>
            </a:prstGeom>
            <a:noFill/>
            <a:ln w="63500">
              <a:solidFill>
                <a:srgbClr val="797979"/>
              </a:solidFill>
              <a:miter lim="4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 anchor="ctr"/>
            <a:lstStyle/>
            <a:p>
              <a:endParaRPr lang="en-US"/>
            </a:p>
          </p:txBody>
        </p:sp>
        <p:sp>
          <p:nvSpPr>
            <p:cNvPr id="44" name="Shape 115"/>
            <p:cNvSpPr/>
            <p:nvPr/>
          </p:nvSpPr>
          <p:spPr>
            <a:xfrm>
              <a:off x="1857375" y="2490788"/>
              <a:ext cx="357188" cy="3571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7" y="2882"/>
                  </a:moveTo>
                  <a:cubicBezTo>
                    <a:pt x="20639" y="6724"/>
                    <a:pt x="20639" y="12954"/>
                    <a:pt x="16797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7" y="2882"/>
                  </a:cubicBezTo>
                </a:path>
              </a:pathLst>
            </a:custGeom>
            <a:solidFill>
              <a:srgbClr val="333399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45" name="Shape 116"/>
            <p:cNvSpPr/>
            <p:nvPr/>
          </p:nvSpPr>
          <p:spPr>
            <a:xfrm>
              <a:off x="1009650" y="4259263"/>
              <a:ext cx="357188" cy="3571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7" y="2882"/>
                  </a:moveTo>
                  <a:cubicBezTo>
                    <a:pt x="20639" y="6724"/>
                    <a:pt x="20639" y="12954"/>
                    <a:pt x="16797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7" y="2882"/>
                  </a:cubicBezTo>
                </a:path>
              </a:pathLst>
            </a:custGeom>
            <a:solidFill>
              <a:srgbClr val="333399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46" name="Shape 117"/>
            <p:cNvSpPr/>
            <p:nvPr/>
          </p:nvSpPr>
          <p:spPr>
            <a:xfrm>
              <a:off x="2197100" y="5749925"/>
              <a:ext cx="357188" cy="3587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7" y="2882"/>
                  </a:moveTo>
                  <a:cubicBezTo>
                    <a:pt x="20639" y="6724"/>
                    <a:pt x="20639" y="12954"/>
                    <a:pt x="16797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7" y="2882"/>
                  </a:cubicBezTo>
                </a:path>
              </a:pathLst>
            </a:custGeom>
            <a:solidFill>
              <a:srgbClr val="333399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47" name="Shape 118"/>
            <p:cNvSpPr>
              <a:spLocks noChangeShapeType="1"/>
            </p:cNvSpPr>
            <p:nvPr/>
          </p:nvSpPr>
          <p:spPr bwMode="auto">
            <a:xfrm>
              <a:off x="2136775" y="1754188"/>
              <a:ext cx="1882775" cy="1308100"/>
            </a:xfrm>
            <a:prstGeom prst="line">
              <a:avLst/>
            </a:prstGeom>
            <a:noFill/>
            <a:ln w="63500">
              <a:solidFill>
                <a:srgbClr val="797979"/>
              </a:solidFill>
              <a:miter lim="4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 anchor="ctr"/>
            <a:lstStyle/>
            <a:p>
              <a:endParaRPr lang="en-US"/>
            </a:p>
          </p:txBody>
        </p:sp>
        <p:sp>
          <p:nvSpPr>
            <p:cNvPr id="48" name="Shape 119"/>
            <p:cNvSpPr>
              <a:spLocks noChangeShapeType="1"/>
            </p:cNvSpPr>
            <p:nvPr/>
          </p:nvSpPr>
          <p:spPr bwMode="auto">
            <a:xfrm>
              <a:off x="2795588" y="1860550"/>
              <a:ext cx="1255712" cy="1190625"/>
            </a:xfrm>
            <a:prstGeom prst="line">
              <a:avLst/>
            </a:prstGeom>
            <a:noFill/>
            <a:ln w="63500">
              <a:solidFill>
                <a:srgbClr val="797979"/>
              </a:solidFill>
              <a:miter lim="4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 anchor="ctr"/>
            <a:lstStyle/>
            <a:p>
              <a:endParaRPr lang="en-US"/>
            </a:p>
          </p:txBody>
        </p:sp>
        <p:sp>
          <p:nvSpPr>
            <p:cNvPr id="49" name="Shape 120"/>
            <p:cNvSpPr/>
            <p:nvPr/>
          </p:nvSpPr>
          <p:spPr>
            <a:xfrm>
              <a:off x="1955800" y="1527175"/>
              <a:ext cx="357188" cy="3571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7" y="2882"/>
                  </a:moveTo>
                  <a:cubicBezTo>
                    <a:pt x="20639" y="6724"/>
                    <a:pt x="20639" y="12954"/>
                    <a:pt x="16797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7" y="2882"/>
                  </a:cubicBezTo>
                </a:path>
              </a:pathLst>
            </a:custGeom>
            <a:solidFill>
              <a:srgbClr val="333399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50" name="Shape 121"/>
            <p:cNvSpPr/>
            <p:nvPr/>
          </p:nvSpPr>
          <p:spPr>
            <a:xfrm>
              <a:off x="2616200" y="1660525"/>
              <a:ext cx="357188" cy="3571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7" y="2882"/>
                  </a:moveTo>
                  <a:cubicBezTo>
                    <a:pt x="20639" y="6724"/>
                    <a:pt x="20639" y="12954"/>
                    <a:pt x="16797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7" y="2882"/>
                  </a:cubicBezTo>
                </a:path>
              </a:pathLst>
            </a:custGeom>
            <a:solidFill>
              <a:srgbClr val="333399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51" name="Shape 122"/>
            <p:cNvSpPr>
              <a:spLocks noChangeShapeType="1"/>
            </p:cNvSpPr>
            <p:nvPr/>
          </p:nvSpPr>
          <p:spPr bwMode="auto">
            <a:xfrm flipV="1">
              <a:off x="1063625" y="4859338"/>
              <a:ext cx="1944688" cy="563562"/>
            </a:xfrm>
            <a:prstGeom prst="line">
              <a:avLst/>
            </a:prstGeom>
            <a:noFill/>
            <a:ln w="63500">
              <a:solidFill>
                <a:srgbClr val="797979"/>
              </a:solidFill>
              <a:miter lim="4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 anchor="ctr"/>
            <a:lstStyle/>
            <a:p>
              <a:endParaRPr lang="en-US"/>
            </a:p>
          </p:txBody>
        </p:sp>
        <p:sp>
          <p:nvSpPr>
            <p:cNvPr id="52" name="Shape 123"/>
            <p:cNvSpPr/>
            <p:nvPr/>
          </p:nvSpPr>
          <p:spPr>
            <a:xfrm>
              <a:off x="901700" y="5249863"/>
              <a:ext cx="357188" cy="3587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7" y="2882"/>
                  </a:moveTo>
                  <a:cubicBezTo>
                    <a:pt x="20639" y="6724"/>
                    <a:pt x="20639" y="12954"/>
                    <a:pt x="16797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7" y="2882"/>
                  </a:cubicBezTo>
                </a:path>
              </a:pathLst>
            </a:custGeom>
            <a:solidFill>
              <a:srgbClr val="333399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53" name="Shape 124"/>
            <p:cNvSpPr>
              <a:spLocks noChangeShapeType="1"/>
            </p:cNvSpPr>
            <p:nvPr/>
          </p:nvSpPr>
          <p:spPr bwMode="auto">
            <a:xfrm flipH="1">
              <a:off x="6242050" y="3646488"/>
              <a:ext cx="1743075" cy="733425"/>
            </a:xfrm>
            <a:prstGeom prst="line">
              <a:avLst/>
            </a:prstGeom>
            <a:noFill/>
            <a:ln w="63500">
              <a:solidFill>
                <a:srgbClr val="797979"/>
              </a:solidFill>
              <a:miter lim="4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 anchor="ctr"/>
            <a:lstStyle/>
            <a:p>
              <a:endParaRPr lang="en-US"/>
            </a:p>
          </p:txBody>
        </p:sp>
        <p:sp>
          <p:nvSpPr>
            <p:cNvPr id="54" name="Shape 125"/>
            <p:cNvSpPr>
              <a:spLocks noChangeShapeType="1"/>
            </p:cNvSpPr>
            <p:nvPr/>
          </p:nvSpPr>
          <p:spPr bwMode="auto">
            <a:xfrm>
              <a:off x="6305550" y="4433888"/>
              <a:ext cx="765175" cy="977900"/>
            </a:xfrm>
            <a:prstGeom prst="line">
              <a:avLst/>
            </a:prstGeom>
            <a:noFill/>
            <a:ln w="63500">
              <a:solidFill>
                <a:srgbClr val="797979"/>
              </a:solidFill>
              <a:miter lim="4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 anchor="ctr"/>
            <a:lstStyle/>
            <a:p>
              <a:endParaRPr lang="en-US"/>
            </a:p>
          </p:txBody>
        </p:sp>
        <p:sp>
          <p:nvSpPr>
            <p:cNvPr id="55" name="Shape 126"/>
            <p:cNvSpPr/>
            <p:nvPr/>
          </p:nvSpPr>
          <p:spPr>
            <a:xfrm>
              <a:off x="7821613" y="3455988"/>
              <a:ext cx="358775" cy="3571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7" y="2882"/>
                  </a:moveTo>
                  <a:cubicBezTo>
                    <a:pt x="20639" y="6724"/>
                    <a:pt x="20639" y="12954"/>
                    <a:pt x="16797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7" y="2882"/>
                  </a:cubicBezTo>
                </a:path>
              </a:pathLst>
            </a:custGeom>
            <a:solidFill>
              <a:srgbClr val="333399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56" name="Shape 127"/>
            <p:cNvSpPr/>
            <p:nvPr/>
          </p:nvSpPr>
          <p:spPr>
            <a:xfrm>
              <a:off x="6902450" y="5249863"/>
              <a:ext cx="357188" cy="3587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7" y="2882"/>
                  </a:moveTo>
                  <a:cubicBezTo>
                    <a:pt x="20639" y="6724"/>
                    <a:pt x="20639" y="12954"/>
                    <a:pt x="16797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7" y="2882"/>
                  </a:cubicBezTo>
                </a:path>
              </a:pathLst>
            </a:custGeom>
            <a:solidFill>
              <a:srgbClr val="333399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57" name="Shape 128"/>
            <p:cNvSpPr>
              <a:spLocks noChangeShapeType="1"/>
            </p:cNvSpPr>
            <p:nvPr/>
          </p:nvSpPr>
          <p:spPr bwMode="auto">
            <a:xfrm flipH="1" flipV="1">
              <a:off x="6305550" y="4359275"/>
              <a:ext cx="1668463" cy="425450"/>
            </a:xfrm>
            <a:prstGeom prst="line">
              <a:avLst/>
            </a:prstGeom>
            <a:noFill/>
            <a:ln w="63500">
              <a:solidFill>
                <a:srgbClr val="797979"/>
              </a:solidFill>
              <a:miter lim="4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 anchor="ctr"/>
            <a:lstStyle/>
            <a:p>
              <a:endParaRPr lang="en-US"/>
            </a:p>
          </p:txBody>
        </p:sp>
        <p:sp>
          <p:nvSpPr>
            <p:cNvPr id="58" name="Shape 129"/>
            <p:cNvSpPr/>
            <p:nvPr/>
          </p:nvSpPr>
          <p:spPr>
            <a:xfrm>
              <a:off x="7821613" y="4633913"/>
              <a:ext cx="358775" cy="3571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7" y="2882"/>
                  </a:moveTo>
                  <a:cubicBezTo>
                    <a:pt x="20639" y="6724"/>
                    <a:pt x="20639" y="12954"/>
                    <a:pt x="16797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7" y="2882"/>
                  </a:cubicBezTo>
                </a:path>
              </a:pathLst>
            </a:custGeom>
            <a:solidFill>
              <a:srgbClr val="333399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59" name="Shape 130"/>
            <p:cNvSpPr/>
            <p:nvPr/>
          </p:nvSpPr>
          <p:spPr>
            <a:xfrm>
              <a:off x="554038" y="5875338"/>
              <a:ext cx="357187" cy="3571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7" y="2882"/>
                  </a:moveTo>
                  <a:cubicBezTo>
                    <a:pt x="20639" y="6724"/>
                    <a:pt x="20639" y="12954"/>
                    <a:pt x="16797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7" y="2882"/>
                  </a:cubicBezTo>
                </a:path>
              </a:pathLst>
            </a:custGeom>
            <a:solidFill>
              <a:srgbClr val="333399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60" name="Shape 131"/>
            <p:cNvSpPr/>
            <p:nvPr/>
          </p:nvSpPr>
          <p:spPr>
            <a:xfrm>
              <a:off x="8143875" y="5054600"/>
              <a:ext cx="357188" cy="3571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7" y="2882"/>
                  </a:moveTo>
                  <a:cubicBezTo>
                    <a:pt x="20639" y="6724"/>
                    <a:pt x="20639" y="12954"/>
                    <a:pt x="16797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7" y="2882"/>
                  </a:cubicBezTo>
                </a:path>
              </a:pathLst>
            </a:custGeom>
            <a:solidFill>
              <a:srgbClr val="333399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61" name="Shape 132"/>
            <p:cNvSpPr>
              <a:spLocks noChangeShapeType="1"/>
            </p:cNvSpPr>
            <p:nvPr/>
          </p:nvSpPr>
          <p:spPr bwMode="auto">
            <a:xfrm>
              <a:off x="4040188" y="3114675"/>
              <a:ext cx="2254250" cy="1276350"/>
            </a:xfrm>
            <a:prstGeom prst="line">
              <a:avLst/>
            </a:prstGeom>
            <a:noFill/>
            <a:ln w="63500">
              <a:solidFill>
                <a:srgbClr val="797979"/>
              </a:solidFill>
              <a:miter lim="4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 anchor="ctr"/>
            <a:lstStyle/>
            <a:p>
              <a:endParaRPr lang="en-US"/>
            </a:p>
          </p:txBody>
        </p:sp>
        <p:sp>
          <p:nvSpPr>
            <p:cNvPr id="62" name="Shape 133"/>
            <p:cNvSpPr>
              <a:spLocks noChangeShapeType="1"/>
            </p:cNvSpPr>
            <p:nvPr/>
          </p:nvSpPr>
          <p:spPr bwMode="auto">
            <a:xfrm flipH="1">
              <a:off x="3051175" y="3114675"/>
              <a:ext cx="1052513" cy="1712913"/>
            </a:xfrm>
            <a:prstGeom prst="line">
              <a:avLst/>
            </a:prstGeom>
            <a:noFill/>
            <a:ln w="63500">
              <a:solidFill>
                <a:srgbClr val="797979"/>
              </a:solidFill>
              <a:miter lim="4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 anchor="ctr"/>
            <a:lstStyle/>
            <a:p>
              <a:endParaRPr lang="en-US"/>
            </a:p>
          </p:txBody>
        </p:sp>
        <p:sp>
          <p:nvSpPr>
            <p:cNvPr id="63" name="Shape 134"/>
            <p:cNvSpPr>
              <a:spLocks noChangeShapeType="1"/>
            </p:cNvSpPr>
            <p:nvPr/>
          </p:nvSpPr>
          <p:spPr bwMode="auto">
            <a:xfrm flipH="1">
              <a:off x="3062288" y="4391025"/>
              <a:ext cx="3243262" cy="500063"/>
            </a:xfrm>
            <a:prstGeom prst="line">
              <a:avLst/>
            </a:prstGeom>
            <a:noFill/>
            <a:ln w="63500">
              <a:solidFill>
                <a:srgbClr val="797979"/>
              </a:solidFill>
              <a:miter lim="4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 anchor="ctr"/>
            <a:lstStyle/>
            <a:p>
              <a:endParaRPr lang="en-US"/>
            </a:p>
          </p:txBody>
        </p:sp>
        <p:sp>
          <p:nvSpPr>
            <p:cNvPr id="64" name="Shape 138"/>
            <p:cNvSpPr/>
            <p:nvPr/>
          </p:nvSpPr>
          <p:spPr>
            <a:xfrm>
              <a:off x="3875088" y="2867025"/>
              <a:ext cx="447675" cy="446088"/>
            </a:xfrm>
            <a:prstGeom prst="roundRect">
              <a:avLst>
                <a:gd name="adj" fmla="val 30000"/>
              </a:avLst>
            </a:prstGeom>
            <a:solidFill>
              <a:srgbClr val="424242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65" name="Shape 139"/>
            <p:cNvSpPr/>
            <p:nvPr/>
          </p:nvSpPr>
          <p:spPr>
            <a:xfrm>
              <a:off x="2830513" y="4652963"/>
              <a:ext cx="446087" cy="446087"/>
            </a:xfrm>
            <a:prstGeom prst="roundRect">
              <a:avLst>
                <a:gd name="adj" fmla="val 30000"/>
              </a:avLst>
            </a:prstGeom>
            <a:solidFill>
              <a:srgbClr val="424242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66" name="Shape 140"/>
            <p:cNvSpPr/>
            <p:nvPr/>
          </p:nvSpPr>
          <p:spPr>
            <a:xfrm>
              <a:off x="6062663" y="4170363"/>
              <a:ext cx="447675" cy="446087"/>
            </a:xfrm>
            <a:prstGeom prst="roundRect">
              <a:avLst>
                <a:gd name="adj" fmla="val 30000"/>
              </a:avLst>
            </a:prstGeom>
            <a:solidFill>
              <a:srgbClr val="424242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67" name="Shape 141"/>
            <p:cNvSpPr/>
            <p:nvPr/>
          </p:nvSpPr>
          <p:spPr>
            <a:xfrm>
              <a:off x="3643313" y="1697038"/>
              <a:ext cx="357187" cy="3571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7" y="2882"/>
                  </a:moveTo>
                  <a:cubicBezTo>
                    <a:pt x="20639" y="6724"/>
                    <a:pt x="20639" y="12954"/>
                    <a:pt x="16797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7" y="2882"/>
                  </a:cubicBezTo>
                </a:path>
              </a:pathLst>
            </a:custGeom>
            <a:solidFill>
              <a:srgbClr val="333399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68" name="Shape 143"/>
            <p:cNvSpPr>
              <a:spLocks noChangeArrowheads="1"/>
            </p:cNvSpPr>
            <p:nvPr/>
          </p:nvSpPr>
          <p:spPr bwMode="auto">
            <a:xfrm>
              <a:off x="4352132" y="2267311"/>
              <a:ext cx="1376361" cy="9684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5717" tIns="35717" rIns="35717" bIns="35717" anchor="ctr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-128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-128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-128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-128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-128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-128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-128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-128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-128"/>
                </a:defRPr>
              </a:lvl9pPr>
            </a:lstStyle>
            <a:p>
              <a:pPr algn="ctr" eaLnBrk="1" hangingPunct="1"/>
              <a:r>
                <a:rPr lang="en-US" altLang="x-none" sz="1600" b="0" dirty="0">
                  <a:solidFill>
                    <a:srgbClr val="0000FF"/>
                  </a:solidFill>
                  <a:latin typeface="Arial" charset="0"/>
                  <a:sym typeface="Calibri" charset="0"/>
                </a:rPr>
                <a:t>Google</a:t>
              </a:r>
            </a:p>
            <a:p>
              <a:pPr algn="ctr" eaLnBrk="1" hangingPunct="1"/>
              <a:r>
                <a:rPr lang="en-US" altLang="x-none" sz="1600" b="0" dirty="0">
                  <a:solidFill>
                    <a:srgbClr val="0000FF"/>
                  </a:solidFill>
                  <a:latin typeface="Arial" charset="0"/>
                  <a:sym typeface="Calibri" charset="0"/>
                </a:rPr>
                <a:t>Fiber</a:t>
              </a:r>
            </a:p>
          </p:txBody>
        </p:sp>
        <p:sp>
          <p:nvSpPr>
            <p:cNvPr id="69" name="Shape 144"/>
            <p:cNvSpPr>
              <a:spLocks noChangeArrowheads="1"/>
            </p:cNvSpPr>
            <p:nvPr/>
          </p:nvSpPr>
          <p:spPr bwMode="auto">
            <a:xfrm>
              <a:off x="2717800" y="5114150"/>
              <a:ext cx="1092199" cy="5460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5717" tIns="35717" rIns="35717" bIns="35717" anchor="ctr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-128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-128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-128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-128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-128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-128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-128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-128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-128"/>
                </a:defRPr>
              </a:lvl9pPr>
            </a:lstStyle>
            <a:p>
              <a:pPr algn="ctr" eaLnBrk="1" hangingPunct="1"/>
              <a:r>
                <a:rPr lang="en-US" altLang="x-none" sz="1600" b="0">
                  <a:solidFill>
                    <a:srgbClr val="0000FF"/>
                  </a:solidFill>
                  <a:latin typeface="Arial" charset="0"/>
                  <a:sym typeface="Calibri" charset="0"/>
                </a:rPr>
                <a:t>AT&amp;T</a:t>
              </a:r>
              <a:endParaRPr lang="en-US" altLang="x-none" sz="1600" b="0" dirty="0">
                <a:solidFill>
                  <a:srgbClr val="0000FF"/>
                </a:solidFill>
                <a:latin typeface="Arial" charset="0"/>
                <a:sym typeface="Calibri" charset="0"/>
              </a:endParaRPr>
            </a:p>
          </p:txBody>
        </p:sp>
        <p:sp>
          <p:nvSpPr>
            <p:cNvPr id="70" name="Shape 145"/>
            <p:cNvSpPr>
              <a:spLocks noChangeArrowheads="1"/>
            </p:cNvSpPr>
            <p:nvPr/>
          </p:nvSpPr>
          <p:spPr bwMode="auto">
            <a:xfrm>
              <a:off x="4852987" y="4606944"/>
              <a:ext cx="1870076" cy="5460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5717" tIns="35717" rIns="35717" bIns="35717" anchor="ctr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-128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-128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-128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-128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-128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-128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-128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-128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-128"/>
                </a:defRPr>
              </a:lvl9pPr>
            </a:lstStyle>
            <a:p>
              <a:pPr algn="ctr" eaLnBrk="1" hangingPunct="1"/>
              <a:r>
                <a:rPr lang="en-US" altLang="x-none" sz="1600" b="0">
                  <a:solidFill>
                    <a:srgbClr val="0000FF"/>
                  </a:solidFill>
                  <a:latin typeface="Arial" charset="0"/>
                  <a:sym typeface="Calibri" charset="0"/>
                </a:rPr>
                <a:t>Comcast</a:t>
              </a:r>
              <a:endParaRPr lang="en-US" altLang="x-none" sz="1600" b="0" dirty="0">
                <a:solidFill>
                  <a:srgbClr val="0000FF"/>
                </a:solidFill>
                <a:latin typeface="Arial" charset="0"/>
                <a:sym typeface="Calibri" charset="0"/>
              </a:endParaRPr>
            </a:p>
          </p:txBody>
        </p:sp>
      </p:grp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2F92560-9337-CE4F-981B-8DEF25A69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067C9A-0666-D249-883B-6F4CEA6618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5017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Switched networks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End-systems and networks connected by switches instead of directly connecting them</a:t>
            </a:r>
          </a:p>
          <a:p>
            <a:pPr lvl="1"/>
            <a:r>
              <a:rPr lang="en-US" dirty="0"/>
              <a:t>Why?</a:t>
            </a:r>
          </a:p>
          <a:p>
            <a:r>
              <a:rPr lang="en-US" dirty="0"/>
              <a:t>Allows us to </a:t>
            </a:r>
            <a:r>
              <a:rPr lang="en-US" dirty="0">
                <a:solidFill>
                  <a:srgbClr val="0000FF"/>
                </a:solidFill>
              </a:rPr>
              <a:t>scale</a:t>
            </a:r>
          </a:p>
          <a:p>
            <a:pPr lvl="1"/>
            <a:r>
              <a:rPr lang="en-US" dirty="0"/>
              <a:t>For example, directly connecting N nodes to each other would require N</a:t>
            </a:r>
            <a:r>
              <a:rPr lang="en-US" baseline="30000" dirty="0"/>
              <a:t>2 </a:t>
            </a:r>
            <a:r>
              <a:rPr lang="en-US" dirty="0"/>
              <a:t>links!</a:t>
            </a:r>
            <a:endParaRPr lang="en-US" baseline="3000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131A16-D3B4-7446-AE34-256C00356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812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do we need to share the network?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7" name="Shape 105"/>
          <p:cNvSpPr/>
          <p:nvPr/>
        </p:nvSpPr>
        <p:spPr>
          <a:xfrm>
            <a:off x="5106988" y="3697288"/>
            <a:ext cx="2751137" cy="16065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7"/>
                </a:cubicBezTo>
                <a:cubicBezTo>
                  <a:pt x="12954" y="20639"/>
                  <a:pt x="6724" y="20639"/>
                  <a:pt x="2882" y="16797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8" name="Shape 106"/>
          <p:cNvSpPr/>
          <p:nvPr/>
        </p:nvSpPr>
        <p:spPr>
          <a:xfrm>
            <a:off x="2071688" y="1946275"/>
            <a:ext cx="3643312" cy="19018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9" name="Shape 107"/>
          <p:cNvSpPr/>
          <p:nvPr/>
        </p:nvSpPr>
        <p:spPr>
          <a:xfrm>
            <a:off x="1098550" y="4241800"/>
            <a:ext cx="2820988" cy="16430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bg1">
              <a:lumMod val="8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0" name="Shape 108"/>
          <p:cNvSpPr>
            <a:spLocks noChangeShapeType="1"/>
          </p:cNvSpPr>
          <p:nvPr/>
        </p:nvSpPr>
        <p:spPr bwMode="auto">
          <a:xfrm>
            <a:off x="3827463" y="1935163"/>
            <a:ext cx="315912" cy="1201737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11" name="Shape 109"/>
          <p:cNvSpPr>
            <a:spLocks noChangeShapeType="1"/>
          </p:cNvSpPr>
          <p:nvPr/>
        </p:nvSpPr>
        <p:spPr bwMode="auto">
          <a:xfrm flipH="1" flipV="1">
            <a:off x="6262688" y="4391025"/>
            <a:ext cx="2073275" cy="862013"/>
          </a:xfrm>
          <a:prstGeom prst="line">
            <a:avLst/>
          </a:prstGeom>
          <a:noFill/>
          <a:ln w="63500">
            <a:solidFill>
              <a:schemeClr val="bg1">
                <a:lumMod val="65000"/>
              </a:schemeClr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12" name="Shape 110"/>
          <p:cNvSpPr>
            <a:spLocks noChangeShapeType="1"/>
          </p:cNvSpPr>
          <p:nvPr/>
        </p:nvSpPr>
        <p:spPr bwMode="auto">
          <a:xfrm flipH="1">
            <a:off x="701675" y="4911725"/>
            <a:ext cx="2286000" cy="1169988"/>
          </a:xfrm>
          <a:prstGeom prst="line">
            <a:avLst/>
          </a:prstGeom>
          <a:noFill/>
          <a:ln w="63500">
            <a:solidFill>
              <a:schemeClr val="bg1">
                <a:lumMod val="65000"/>
              </a:schemeClr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13" name="Shape 112"/>
          <p:cNvSpPr>
            <a:spLocks noChangeShapeType="1"/>
          </p:cNvSpPr>
          <p:nvPr/>
        </p:nvSpPr>
        <p:spPr bwMode="auto">
          <a:xfrm>
            <a:off x="2041525" y="2679700"/>
            <a:ext cx="2009775" cy="425450"/>
          </a:xfrm>
          <a:prstGeom prst="line">
            <a:avLst/>
          </a:prstGeom>
          <a:noFill/>
          <a:ln w="63500">
            <a:solidFill>
              <a:schemeClr val="bg1">
                <a:lumMod val="65000"/>
              </a:schemeClr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14" name="Shape 113"/>
          <p:cNvSpPr>
            <a:spLocks noChangeShapeType="1"/>
          </p:cNvSpPr>
          <p:nvPr/>
        </p:nvSpPr>
        <p:spPr bwMode="auto">
          <a:xfrm>
            <a:off x="1163638" y="4445000"/>
            <a:ext cx="1844675" cy="425450"/>
          </a:xfrm>
          <a:prstGeom prst="line">
            <a:avLst/>
          </a:prstGeom>
          <a:noFill/>
          <a:ln w="63500">
            <a:solidFill>
              <a:schemeClr val="bg1">
                <a:lumMod val="65000"/>
              </a:schemeClr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15" name="Shape 114"/>
          <p:cNvSpPr>
            <a:spLocks noChangeShapeType="1"/>
          </p:cNvSpPr>
          <p:nvPr/>
        </p:nvSpPr>
        <p:spPr bwMode="auto">
          <a:xfrm flipH="1">
            <a:off x="2403475" y="4911725"/>
            <a:ext cx="638175" cy="979488"/>
          </a:xfrm>
          <a:prstGeom prst="line">
            <a:avLst/>
          </a:prstGeom>
          <a:noFill/>
          <a:ln w="63500">
            <a:solidFill>
              <a:schemeClr val="bg1">
                <a:lumMod val="65000"/>
              </a:schemeClr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16" name="Shape 115"/>
          <p:cNvSpPr/>
          <p:nvPr/>
        </p:nvSpPr>
        <p:spPr>
          <a:xfrm>
            <a:off x="1857375" y="2490788"/>
            <a:ext cx="357188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bg1">
              <a:lumMod val="6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7" name="Shape 116"/>
          <p:cNvSpPr/>
          <p:nvPr/>
        </p:nvSpPr>
        <p:spPr>
          <a:xfrm>
            <a:off x="1009650" y="4259263"/>
            <a:ext cx="357188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bg1">
              <a:lumMod val="6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8" name="Shape 117"/>
          <p:cNvSpPr/>
          <p:nvPr/>
        </p:nvSpPr>
        <p:spPr>
          <a:xfrm>
            <a:off x="2197100" y="5749925"/>
            <a:ext cx="357188" cy="358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bg1">
              <a:lumMod val="6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9" name="Shape 118"/>
          <p:cNvSpPr>
            <a:spLocks noChangeShapeType="1"/>
          </p:cNvSpPr>
          <p:nvPr/>
        </p:nvSpPr>
        <p:spPr bwMode="auto">
          <a:xfrm>
            <a:off x="2136775" y="1754188"/>
            <a:ext cx="1882775" cy="1308100"/>
          </a:xfrm>
          <a:prstGeom prst="line">
            <a:avLst/>
          </a:prstGeom>
          <a:noFill/>
          <a:ln w="63500">
            <a:solidFill>
              <a:schemeClr val="bg1">
                <a:lumMod val="65000"/>
              </a:schemeClr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20" name="Shape 119"/>
          <p:cNvSpPr>
            <a:spLocks noChangeShapeType="1"/>
          </p:cNvSpPr>
          <p:nvPr/>
        </p:nvSpPr>
        <p:spPr bwMode="auto">
          <a:xfrm>
            <a:off x="2795588" y="1860550"/>
            <a:ext cx="1255712" cy="1190625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21" name="Shape 120"/>
          <p:cNvSpPr/>
          <p:nvPr/>
        </p:nvSpPr>
        <p:spPr>
          <a:xfrm>
            <a:off x="1955800" y="1527175"/>
            <a:ext cx="357188" cy="3571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bg1">
              <a:lumMod val="6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22" name="Shape 121"/>
          <p:cNvSpPr/>
          <p:nvPr/>
        </p:nvSpPr>
        <p:spPr>
          <a:xfrm>
            <a:off x="2616200" y="1660525"/>
            <a:ext cx="357188" cy="3571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D3A6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23" name="Shape 122"/>
          <p:cNvSpPr>
            <a:spLocks noChangeShapeType="1"/>
          </p:cNvSpPr>
          <p:nvPr/>
        </p:nvSpPr>
        <p:spPr bwMode="auto">
          <a:xfrm flipV="1">
            <a:off x="1063625" y="4859338"/>
            <a:ext cx="1944688" cy="563562"/>
          </a:xfrm>
          <a:prstGeom prst="line">
            <a:avLst/>
          </a:prstGeom>
          <a:noFill/>
          <a:ln w="63500">
            <a:solidFill>
              <a:schemeClr val="bg1">
                <a:lumMod val="65000"/>
              </a:schemeClr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24" name="Shape 123"/>
          <p:cNvSpPr/>
          <p:nvPr/>
        </p:nvSpPr>
        <p:spPr>
          <a:xfrm>
            <a:off x="901700" y="5249863"/>
            <a:ext cx="357188" cy="358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bg1">
              <a:lumMod val="6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25" name="Shape 124"/>
          <p:cNvSpPr>
            <a:spLocks noChangeShapeType="1"/>
          </p:cNvSpPr>
          <p:nvPr/>
        </p:nvSpPr>
        <p:spPr bwMode="auto">
          <a:xfrm flipH="1">
            <a:off x="6242050" y="3646488"/>
            <a:ext cx="1743075" cy="733425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26" name="Shape 125"/>
          <p:cNvSpPr>
            <a:spLocks noChangeShapeType="1"/>
          </p:cNvSpPr>
          <p:nvPr/>
        </p:nvSpPr>
        <p:spPr bwMode="auto">
          <a:xfrm>
            <a:off x="6305550" y="4433888"/>
            <a:ext cx="765175" cy="977900"/>
          </a:xfrm>
          <a:prstGeom prst="line">
            <a:avLst/>
          </a:prstGeom>
          <a:noFill/>
          <a:ln w="63500">
            <a:solidFill>
              <a:schemeClr val="bg1">
                <a:lumMod val="65000"/>
              </a:schemeClr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27" name="Shape 126"/>
          <p:cNvSpPr/>
          <p:nvPr/>
        </p:nvSpPr>
        <p:spPr>
          <a:xfrm>
            <a:off x="7821613" y="3455988"/>
            <a:ext cx="358775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28" name="Shape 127"/>
          <p:cNvSpPr/>
          <p:nvPr/>
        </p:nvSpPr>
        <p:spPr>
          <a:xfrm>
            <a:off x="6902450" y="5249863"/>
            <a:ext cx="357188" cy="358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bg1">
              <a:lumMod val="6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29" name="Shape 128"/>
          <p:cNvSpPr>
            <a:spLocks noChangeShapeType="1"/>
          </p:cNvSpPr>
          <p:nvPr/>
        </p:nvSpPr>
        <p:spPr bwMode="auto">
          <a:xfrm flipH="1" flipV="1">
            <a:off x="6305550" y="4359275"/>
            <a:ext cx="1668463" cy="425450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0" name="Shape 129"/>
          <p:cNvSpPr/>
          <p:nvPr/>
        </p:nvSpPr>
        <p:spPr>
          <a:xfrm>
            <a:off x="7821613" y="4633913"/>
            <a:ext cx="358775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D3A60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31" name="Shape 130"/>
          <p:cNvSpPr/>
          <p:nvPr/>
        </p:nvSpPr>
        <p:spPr>
          <a:xfrm>
            <a:off x="554038" y="5875338"/>
            <a:ext cx="357187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bg1">
              <a:lumMod val="6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32" name="Shape 131"/>
          <p:cNvSpPr/>
          <p:nvPr/>
        </p:nvSpPr>
        <p:spPr>
          <a:xfrm>
            <a:off x="8143875" y="5054600"/>
            <a:ext cx="357188" cy="3571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bg1">
              <a:lumMod val="6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33" name="Shape 132"/>
          <p:cNvSpPr>
            <a:spLocks noChangeShapeType="1"/>
          </p:cNvSpPr>
          <p:nvPr/>
        </p:nvSpPr>
        <p:spPr bwMode="auto">
          <a:xfrm>
            <a:off x="4040188" y="3114675"/>
            <a:ext cx="2254250" cy="1276350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4" name="Shape 133"/>
          <p:cNvSpPr>
            <a:spLocks noChangeShapeType="1"/>
          </p:cNvSpPr>
          <p:nvPr/>
        </p:nvSpPr>
        <p:spPr bwMode="auto">
          <a:xfrm flipH="1">
            <a:off x="3051175" y="3114675"/>
            <a:ext cx="1052513" cy="1712913"/>
          </a:xfrm>
          <a:prstGeom prst="line">
            <a:avLst/>
          </a:prstGeom>
          <a:noFill/>
          <a:ln w="63500">
            <a:solidFill>
              <a:schemeClr val="bg1">
                <a:lumMod val="65000"/>
              </a:schemeClr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5" name="Shape 134"/>
          <p:cNvSpPr>
            <a:spLocks noChangeShapeType="1"/>
          </p:cNvSpPr>
          <p:nvPr/>
        </p:nvSpPr>
        <p:spPr bwMode="auto">
          <a:xfrm flipH="1">
            <a:off x="3062288" y="4391025"/>
            <a:ext cx="3243262" cy="500063"/>
          </a:xfrm>
          <a:prstGeom prst="line">
            <a:avLst/>
          </a:prstGeom>
          <a:noFill/>
          <a:ln w="63500">
            <a:solidFill>
              <a:schemeClr val="bg1">
                <a:lumMod val="65000"/>
              </a:schemeClr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6" name="Shape 138"/>
          <p:cNvSpPr/>
          <p:nvPr/>
        </p:nvSpPr>
        <p:spPr>
          <a:xfrm>
            <a:off x="3875088" y="2867025"/>
            <a:ext cx="447675" cy="446088"/>
          </a:xfrm>
          <a:prstGeom prst="roundRect">
            <a:avLst>
              <a:gd name="adj" fmla="val 30000"/>
            </a:avLst>
          </a:prstGeom>
          <a:solidFill>
            <a:srgbClr val="42424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37" name="Shape 139"/>
          <p:cNvSpPr/>
          <p:nvPr/>
        </p:nvSpPr>
        <p:spPr>
          <a:xfrm>
            <a:off x="2830513" y="4652963"/>
            <a:ext cx="446087" cy="446087"/>
          </a:xfrm>
          <a:prstGeom prst="roundRect">
            <a:avLst>
              <a:gd name="adj" fmla="val 30000"/>
            </a:avLst>
          </a:prstGeom>
          <a:solidFill>
            <a:schemeClr val="bg1">
              <a:lumMod val="6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38" name="Shape 140"/>
          <p:cNvSpPr/>
          <p:nvPr/>
        </p:nvSpPr>
        <p:spPr>
          <a:xfrm>
            <a:off x="6062663" y="4170363"/>
            <a:ext cx="447675" cy="446087"/>
          </a:xfrm>
          <a:prstGeom prst="roundRect">
            <a:avLst>
              <a:gd name="adj" fmla="val 30000"/>
            </a:avLst>
          </a:prstGeom>
          <a:solidFill>
            <a:srgbClr val="42424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39" name="Shape 141"/>
          <p:cNvSpPr/>
          <p:nvPr/>
        </p:nvSpPr>
        <p:spPr>
          <a:xfrm>
            <a:off x="3643313" y="1697038"/>
            <a:ext cx="357187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47" name="Freeform 46"/>
          <p:cNvSpPr>
            <a:spLocks noChangeAspect="1"/>
          </p:cNvSpPr>
          <p:nvPr/>
        </p:nvSpPr>
        <p:spPr>
          <a:xfrm rot="21345852">
            <a:off x="4122253" y="1507063"/>
            <a:ext cx="3762198" cy="2404265"/>
          </a:xfrm>
          <a:custGeom>
            <a:avLst/>
            <a:gdLst>
              <a:gd name="connsiteX0" fmla="*/ 59559 w 5120482"/>
              <a:gd name="connsiteY0" fmla="*/ 0 h 3144012"/>
              <a:gd name="connsiteX1" fmla="*/ 414384 w 5120482"/>
              <a:gd name="connsiteY1" fmla="*/ 1456737 h 3144012"/>
              <a:gd name="connsiteX2" fmla="*/ 3159608 w 5120482"/>
              <a:gd name="connsiteY2" fmla="*/ 3118911 h 3144012"/>
              <a:gd name="connsiteX3" fmla="*/ 5120482 w 5120482"/>
              <a:gd name="connsiteY3" fmla="*/ 2502599 h 31440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20482" h="3144012">
                <a:moveTo>
                  <a:pt x="59559" y="0"/>
                </a:moveTo>
                <a:cubicBezTo>
                  <a:pt x="-21366" y="468459"/>
                  <a:pt x="-102291" y="936918"/>
                  <a:pt x="414384" y="1456737"/>
                </a:cubicBezTo>
                <a:cubicBezTo>
                  <a:pt x="931059" y="1976556"/>
                  <a:pt x="2375258" y="2944601"/>
                  <a:pt x="3159608" y="3118911"/>
                </a:cubicBezTo>
                <a:cubicBezTo>
                  <a:pt x="3943958" y="3293221"/>
                  <a:pt x="5120482" y="2502599"/>
                  <a:pt x="5120482" y="2502599"/>
                </a:cubicBezTo>
              </a:path>
            </a:pathLst>
          </a:custGeom>
          <a:noFill/>
          <a:ln w="38100" cmpd="sng">
            <a:solidFill>
              <a:schemeClr val="accent2">
                <a:lumMod val="75000"/>
              </a:schemeClr>
            </a:solidFill>
            <a:prstDash val="sysDash"/>
            <a:headEnd type="stealth"/>
            <a:tailEnd type="stealth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337" tIns="45665" rIns="91337" bIns="45665" numCol="1" spcCol="38055" rtlCol="0" anchor="t">
            <a:noAutofit/>
          </a:bodyPr>
          <a:lstStyle/>
          <a:p>
            <a:pPr algn="l" defTabSz="913368" rtl="0" latinLnBrk="1" hangingPunct="0"/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50" name="Freeform 49"/>
          <p:cNvSpPr>
            <a:spLocks noChangeAspect="1"/>
          </p:cNvSpPr>
          <p:nvPr/>
        </p:nvSpPr>
        <p:spPr>
          <a:xfrm rot="21430433">
            <a:off x="2828431" y="1352269"/>
            <a:ext cx="5486400" cy="3592619"/>
          </a:xfrm>
          <a:custGeom>
            <a:avLst/>
            <a:gdLst>
              <a:gd name="connsiteX0" fmla="*/ 0 w 7301923"/>
              <a:gd name="connsiteY0" fmla="*/ 0 h 4538296"/>
              <a:gd name="connsiteX1" fmla="*/ 1512675 w 7301923"/>
              <a:gd name="connsiteY1" fmla="*/ 1662174 h 4538296"/>
              <a:gd name="connsiteX2" fmla="*/ 4818149 w 7301923"/>
              <a:gd name="connsiteY2" fmla="*/ 3567138 h 4538296"/>
              <a:gd name="connsiteX3" fmla="*/ 7301923 w 7301923"/>
              <a:gd name="connsiteY3" fmla="*/ 4538296 h 4538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01923" h="4538296">
                <a:moveTo>
                  <a:pt x="0" y="0"/>
                </a:moveTo>
                <a:cubicBezTo>
                  <a:pt x="354825" y="533825"/>
                  <a:pt x="709650" y="1067651"/>
                  <a:pt x="1512675" y="1662174"/>
                </a:cubicBezTo>
                <a:cubicBezTo>
                  <a:pt x="2315700" y="2256697"/>
                  <a:pt x="3853274" y="3087784"/>
                  <a:pt x="4818149" y="3567138"/>
                </a:cubicBezTo>
                <a:cubicBezTo>
                  <a:pt x="5783024" y="4046492"/>
                  <a:pt x="7000011" y="4376436"/>
                  <a:pt x="7301923" y="4538296"/>
                </a:cubicBezTo>
              </a:path>
            </a:pathLst>
          </a:custGeom>
          <a:ln w="38100" cmpd="sng">
            <a:solidFill>
              <a:srgbClr val="D3A600"/>
            </a:solidFill>
            <a:prstDash val="sysDash"/>
            <a:headEnd type="stealth"/>
            <a:tailEnd type="stealth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337" tIns="45665" rIns="91337" bIns="45665" numCol="1" spcCol="38055" rtlCol="0" anchor="t">
            <a:noAutofit/>
          </a:bodyPr>
          <a:lstStyle/>
          <a:p>
            <a:pPr algn="l" defTabSz="913368" rtl="0" latinLnBrk="1" hangingPunct="0"/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761038" y="1758921"/>
            <a:ext cx="239947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>
                <a:solidFill>
                  <a:srgbClr val="0000FF"/>
                </a:solidFill>
              </a:rPr>
              <a:t>Switch and link resources</a:t>
            </a:r>
          </a:p>
        </p:txBody>
      </p:sp>
      <p:cxnSp>
        <p:nvCxnSpPr>
          <p:cNvPr id="41" name="Straight Arrow Connector 40"/>
          <p:cNvCxnSpPr>
            <a:stCxn id="3" idx="2"/>
            <a:endCxn id="36" idx="3"/>
          </p:cNvCxnSpPr>
          <p:nvPr/>
        </p:nvCxnSpPr>
        <p:spPr bwMode="auto">
          <a:xfrm flipH="1">
            <a:off x="4322763" y="2713028"/>
            <a:ext cx="2638012" cy="377041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00FF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51" name="Straight Arrow Connector 50"/>
          <p:cNvCxnSpPr>
            <a:stCxn id="3" idx="2"/>
            <a:endCxn id="38" idx="0"/>
          </p:cNvCxnSpPr>
          <p:nvPr/>
        </p:nvCxnSpPr>
        <p:spPr bwMode="auto">
          <a:xfrm flipH="1">
            <a:off x="6286501" y="2713028"/>
            <a:ext cx="674274" cy="1457335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00FF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54" name="Straight Arrow Connector 53"/>
          <p:cNvCxnSpPr>
            <a:stCxn id="3" idx="2"/>
          </p:cNvCxnSpPr>
          <p:nvPr/>
        </p:nvCxnSpPr>
        <p:spPr bwMode="auto">
          <a:xfrm flipH="1">
            <a:off x="5126545" y="2713028"/>
            <a:ext cx="1834230" cy="1015608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00FF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40" name="Slide Number Placeholder 39">
            <a:extLst>
              <a:ext uri="{FF2B5EF4-FFF2-40B4-BE49-F238E27FC236}">
                <a16:creationId xmlns:a16="http://schemas.microsoft.com/office/drawing/2014/main" id="{C251781C-8058-A243-8563-82A5AAA17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724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  <p:bldP spid="50" grpId="0" animBg="1"/>
      <p:bldP spid="3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/>
          <p:nvPr/>
        </p:nvSpPr>
        <p:spPr>
          <a:xfrm>
            <a:off x="5106988" y="3697288"/>
            <a:ext cx="2751137" cy="16065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7"/>
                </a:cubicBezTo>
                <a:cubicBezTo>
                  <a:pt x="12954" y="20639"/>
                  <a:pt x="6724" y="20639"/>
                  <a:pt x="2882" y="16797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97" name="Shape 197"/>
          <p:cNvSpPr/>
          <p:nvPr/>
        </p:nvSpPr>
        <p:spPr>
          <a:xfrm>
            <a:off x="2071688" y="1946275"/>
            <a:ext cx="3643312" cy="19018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98" name="Shape 198"/>
          <p:cNvSpPr/>
          <p:nvPr/>
        </p:nvSpPr>
        <p:spPr>
          <a:xfrm>
            <a:off x="1098550" y="4241800"/>
            <a:ext cx="2820988" cy="16430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43013" name="Shape 199"/>
          <p:cNvSpPr>
            <a:spLocks noChangeShapeType="1"/>
          </p:cNvSpPr>
          <p:nvPr/>
        </p:nvSpPr>
        <p:spPr bwMode="auto">
          <a:xfrm>
            <a:off x="3827463" y="1935163"/>
            <a:ext cx="315912" cy="1201737"/>
          </a:xfrm>
          <a:prstGeom prst="line">
            <a:avLst/>
          </a:prstGeom>
          <a:noFill/>
          <a:ln w="63500">
            <a:solidFill>
              <a:srgbClr val="D6D6D6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43014" name="Shape 200"/>
          <p:cNvSpPr>
            <a:spLocks noChangeShapeType="1"/>
          </p:cNvSpPr>
          <p:nvPr/>
        </p:nvSpPr>
        <p:spPr bwMode="auto">
          <a:xfrm flipH="1" flipV="1">
            <a:off x="6262688" y="4391025"/>
            <a:ext cx="2073275" cy="862013"/>
          </a:xfrm>
          <a:prstGeom prst="line">
            <a:avLst/>
          </a:prstGeom>
          <a:noFill/>
          <a:ln w="63500">
            <a:solidFill>
              <a:srgbClr val="D6D6D6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43015" name="Shape 201"/>
          <p:cNvSpPr>
            <a:spLocks noChangeShapeType="1"/>
          </p:cNvSpPr>
          <p:nvPr/>
        </p:nvSpPr>
        <p:spPr bwMode="auto">
          <a:xfrm flipH="1">
            <a:off x="701675" y="4911725"/>
            <a:ext cx="2286000" cy="1169988"/>
          </a:xfrm>
          <a:prstGeom prst="line">
            <a:avLst/>
          </a:prstGeom>
          <a:noFill/>
          <a:ln w="63500">
            <a:solidFill>
              <a:srgbClr val="D6D6D6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43016" name="Shape 202"/>
          <p:cNvSpPr>
            <a:spLocks noChangeShapeType="1"/>
          </p:cNvSpPr>
          <p:nvPr/>
        </p:nvSpPr>
        <p:spPr bwMode="auto">
          <a:xfrm>
            <a:off x="2041525" y="2679700"/>
            <a:ext cx="2009775" cy="425450"/>
          </a:xfrm>
          <a:prstGeom prst="line">
            <a:avLst/>
          </a:prstGeom>
          <a:noFill/>
          <a:ln w="63500">
            <a:solidFill>
              <a:srgbClr val="D6D6D6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43017" name="Shape 203"/>
          <p:cNvSpPr>
            <a:spLocks noChangeShapeType="1"/>
          </p:cNvSpPr>
          <p:nvPr/>
        </p:nvSpPr>
        <p:spPr bwMode="auto">
          <a:xfrm>
            <a:off x="1163638" y="4445000"/>
            <a:ext cx="1844675" cy="425450"/>
          </a:xfrm>
          <a:prstGeom prst="line">
            <a:avLst/>
          </a:prstGeom>
          <a:noFill/>
          <a:ln w="63500">
            <a:solidFill>
              <a:srgbClr val="D6D6D6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43018" name="Shape 204"/>
          <p:cNvSpPr>
            <a:spLocks noChangeShapeType="1"/>
          </p:cNvSpPr>
          <p:nvPr/>
        </p:nvSpPr>
        <p:spPr bwMode="auto">
          <a:xfrm flipH="1">
            <a:off x="2403475" y="4911725"/>
            <a:ext cx="638175" cy="979488"/>
          </a:xfrm>
          <a:prstGeom prst="line">
            <a:avLst/>
          </a:prstGeom>
          <a:noFill/>
          <a:ln w="63500">
            <a:solidFill>
              <a:srgbClr val="D6D6D6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205" name="Shape 205"/>
          <p:cNvSpPr/>
          <p:nvPr/>
        </p:nvSpPr>
        <p:spPr>
          <a:xfrm>
            <a:off x="1857375" y="2490788"/>
            <a:ext cx="357188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bg2">
              <a:lumMod val="2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206" name="Shape 206"/>
          <p:cNvSpPr/>
          <p:nvPr/>
        </p:nvSpPr>
        <p:spPr>
          <a:xfrm>
            <a:off x="1009650" y="4259263"/>
            <a:ext cx="357188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bg2">
              <a:lumMod val="2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207" name="Shape 207"/>
          <p:cNvSpPr/>
          <p:nvPr/>
        </p:nvSpPr>
        <p:spPr>
          <a:xfrm>
            <a:off x="2197100" y="5749925"/>
            <a:ext cx="357188" cy="358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bg2">
              <a:lumMod val="2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43022" name="Shape 208"/>
          <p:cNvSpPr>
            <a:spLocks noChangeShapeType="1"/>
          </p:cNvSpPr>
          <p:nvPr/>
        </p:nvSpPr>
        <p:spPr bwMode="auto">
          <a:xfrm>
            <a:off x="2136775" y="1754188"/>
            <a:ext cx="1882775" cy="1308100"/>
          </a:xfrm>
          <a:prstGeom prst="line">
            <a:avLst/>
          </a:prstGeom>
          <a:noFill/>
          <a:ln w="63500">
            <a:solidFill>
              <a:srgbClr val="D6D6D6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43023" name="Shape 209"/>
          <p:cNvSpPr>
            <a:spLocks noChangeShapeType="1"/>
          </p:cNvSpPr>
          <p:nvPr/>
        </p:nvSpPr>
        <p:spPr bwMode="auto">
          <a:xfrm>
            <a:off x="2795588" y="1860550"/>
            <a:ext cx="1255712" cy="1190625"/>
          </a:xfrm>
          <a:prstGeom prst="line">
            <a:avLst/>
          </a:prstGeom>
          <a:noFill/>
          <a:ln w="63500">
            <a:solidFill>
              <a:srgbClr val="D6D6D6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210" name="Shape 210"/>
          <p:cNvSpPr/>
          <p:nvPr/>
        </p:nvSpPr>
        <p:spPr>
          <a:xfrm>
            <a:off x="1955800" y="1527175"/>
            <a:ext cx="357188" cy="3571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bg2">
              <a:lumMod val="2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211" name="Shape 211"/>
          <p:cNvSpPr/>
          <p:nvPr/>
        </p:nvSpPr>
        <p:spPr>
          <a:xfrm>
            <a:off x="2616200" y="1660525"/>
            <a:ext cx="357188" cy="3571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bg2">
              <a:lumMod val="2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43026" name="Shape 212"/>
          <p:cNvSpPr>
            <a:spLocks noChangeShapeType="1"/>
          </p:cNvSpPr>
          <p:nvPr/>
        </p:nvSpPr>
        <p:spPr bwMode="auto">
          <a:xfrm flipV="1">
            <a:off x="1063625" y="4859338"/>
            <a:ext cx="1944688" cy="563562"/>
          </a:xfrm>
          <a:prstGeom prst="line">
            <a:avLst/>
          </a:prstGeom>
          <a:noFill/>
          <a:ln w="63500">
            <a:solidFill>
              <a:srgbClr val="D6D6D6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213" name="Shape 213"/>
          <p:cNvSpPr/>
          <p:nvPr/>
        </p:nvSpPr>
        <p:spPr>
          <a:xfrm>
            <a:off x="901700" y="5249863"/>
            <a:ext cx="357188" cy="358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bg2">
              <a:lumMod val="2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43028" name="Shape 214"/>
          <p:cNvSpPr>
            <a:spLocks noChangeShapeType="1"/>
          </p:cNvSpPr>
          <p:nvPr/>
        </p:nvSpPr>
        <p:spPr bwMode="auto">
          <a:xfrm flipH="1">
            <a:off x="6242050" y="3646488"/>
            <a:ext cx="1743075" cy="733425"/>
          </a:xfrm>
          <a:prstGeom prst="line">
            <a:avLst/>
          </a:prstGeom>
          <a:noFill/>
          <a:ln w="63500">
            <a:solidFill>
              <a:srgbClr val="D6D6D6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43029" name="Shape 215"/>
          <p:cNvSpPr>
            <a:spLocks noChangeShapeType="1"/>
          </p:cNvSpPr>
          <p:nvPr/>
        </p:nvSpPr>
        <p:spPr bwMode="auto">
          <a:xfrm>
            <a:off x="6305550" y="4433888"/>
            <a:ext cx="765175" cy="977900"/>
          </a:xfrm>
          <a:prstGeom prst="line">
            <a:avLst/>
          </a:prstGeom>
          <a:noFill/>
          <a:ln w="63500">
            <a:solidFill>
              <a:srgbClr val="D6D6D6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216" name="Shape 216"/>
          <p:cNvSpPr/>
          <p:nvPr/>
        </p:nvSpPr>
        <p:spPr>
          <a:xfrm>
            <a:off x="7821613" y="3455988"/>
            <a:ext cx="358775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bg2">
              <a:lumMod val="2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217" name="Shape 217"/>
          <p:cNvSpPr/>
          <p:nvPr/>
        </p:nvSpPr>
        <p:spPr>
          <a:xfrm>
            <a:off x="6902450" y="5249863"/>
            <a:ext cx="357188" cy="358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bg2">
              <a:lumMod val="2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43032" name="Shape 218"/>
          <p:cNvSpPr>
            <a:spLocks noChangeShapeType="1"/>
          </p:cNvSpPr>
          <p:nvPr/>
        </p:nvSpPr>
        <p:spPr bwMode="auto">
          <a:xfrm flipH="1" flipV="1">
            <a:off x="6305550" y="4359275"/>
            <a:ext cx="1668463" cy="425450"/>
          </a:xfrm>
          <a:prstGeom prst="line">
            <a:avLst/>
          </a:prstGeom>
          <a:noFill/>
          <a:ln w="63500">
            <a:solidFill>
              <a:srgbClr val="D6D6D6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219" name="Shape 219"/>
          <p:cNvSpPr/>
          <p:nvPr/>
        </p:nvSpPr>
        <p:spPr>
          <a:xfrm>
            <a:off x="7821613" y="4633913"/>
            <a:ext cx="358775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bg2">
              <a:lumMod val="2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220" name="Shape 220"/>
          <p:cNvSpPr/>
          <p:nvPr/>
        </p:nvSpPr>
        <p:spPr>
          <a:xfrm>
            <a:off x="554038" y="5875338"/>
            <a:ext cx="357187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bg2">
              <a:lumMod val="2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221" name="Shape 221"/>
          <p:cNvSpPr/>
          <p:nvPr/>
        </p:nvSpPr>
        <p:spPr>
          <a:xfrm>
            <a:off x="8143875" y="5054600"/>
            <a:ext cx="357188" cy="3571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bg2">
              <a:lumMod val="2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43036" name="Shape 222"/>
          <p:cNvSpPr>
            <a:spLocks noChangeShapeType="1"/>
          </p:cNvSpPr>
          <p:nvPr/>
        </p:nvSpPr>
        <p:spPr bwMode="auto">
          <a:xfrm>
            <a:off x="4040188" y="3114675"/>
            <a:ext cx="2254250" cy="1276350"/>
          </a:xfrm>
          <a:prstGeom prst="line">
            <a:avLst/>
          </a:prstGeom>
          <a:noFill/>
          <a:ln w="63500">
            <a:solidFill>
              <a:srgbClr val="D6D6D6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43037" name="Shape 223"/>
          <p:cNvSpPr>
            <a:spLocks noChangeShapeType="1"/>
          </p:cNvSpPr>
          <p:nvPr/>
        </p:nvSpPr>
        <p:spPr bwMode="auto">
          <a:xfrm flipH="1">
            <a:off x="3051175" y="3114675"/>
            <a:ext cx="1052513" cy="1712913"/>
          </a:xfrm>
          <a:prstGeom prst="line">
            <a:avLst/>
          </a:prstGeom>
          <a:noFill/>
          <a:ln w="63500">
            <a:solidFill>
              <a:srgbClr val="D6D6D6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43038" name="Shape 224"/>
          <p:cNvSpPr>
            <a:spLocks noChangeShapeType="1"/>
          </p:cNvSpPr>
          <p:nvPr/>
        </p:nvSpPr>
        <p:spPr bwMode="auto">
          <a:xfrm flipH="1">
            <a:off x="3062288" y="4391025"/>
            <a:ext cx="3243262" cy="500063"/>
          </a:xfrm>
          <a:prstGeom prst="line">
            <a:avLst/>
          </a:prstGeom>
          <a:noFill/>
          <a:ln w="63500">
            <a:solidFill>
              <a:srgbClr val="D6D6D6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225" name="Shape 225"/>
          <p:cNvSpPr>
            <a:spLocks noChangeArrowheads="1"/>
          </p:cNvSpPr>
          <p:nvPr/>
        </p:nvSpPr>
        <p:spPr bwMode="auto">
          <a:xfrm>
            <a:off x="114300" y="3756025"/>
            <a:ext cx="32512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5717" tIns="35717" rIns="35717" bIns="35717" anchor="ctr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sz="3000" b="0" dirty="0">
                <a:solidFill>
                  <a:srgbClr val="0000FF"/>
                </a:solidFill>
                <a:latin typeface="Arial" charset="0"/>
                <a:sym typeface="Calibri" charset="0"/>
              </a:rPr>
              <a:t>Zoom client</a:t>
            </a:r>
          </a:p>
        </p:txBody>
      </p:sp>
      <p:sp>
        <p:nvSpPr>
          <p:cNvPr id="226" name="Shape 226"/>
          <p:cNvSpPr/>
          <p:nvPr/>
        </p:nvSpPr>
        <p:spPr>
          <a:xfrm>
            <a:off x="3875088" y="2867025"/>
            <a:ext cx="447675" cy="446088"/>
          </a:xfrm>
          <a:prstGeom prst="roundRect">
            <a:avLst>
              <a:gd name="adj" fmla="val 30000"/>
            </a:avLst>
          </a:prstGeom>
          <a:solidFill>
            <a:srgbClr val="D6D6D6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227" name="Shape 227"/>
          <p:cNvSpPr/>
          <p:nvPr/>
        </p:nvSpPr>
        <p:spPr>
          <a:xfrm>
            <a:off x="2830513" y="4652963"/>
            <a:ext cx="446087" cy="446087"/>
          </a:xfrm>
          <a:prstGeom prst="roundRect">
            <a:avLst>
              <a:gd name="adj" fmla="val 30000"/>
            </a:avLst>
          </a:prstGeom>
          <a:solidFill>
            <a:srgbClr val="D6D6D6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228" name="Shape 228"/>
          <p:cNvSpPr/>
          <p:nvPr/>
        </p:nvSpPr>
        <p:spPr>
          <a:xfrm>
            <a:off x="6062663" y="4170363"/>
            <a:ext cx="447675" cy="446087"/>
          </a:xfrm>
          <a:prstGeom prst="roundRect">
            <a:avLst>
              <a:gd name="adj" fmla="val 30000"/>
            </a:avLst>
          </a:prstGeom>
          <a:solidFill>
            <a:srgbClr val="D6D6D6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229" name="Shape 229"/>
          <p:cNvSpPr/>
          <p:nvPr/>
        </p:nvSpPr>
        <p:spPr>
          <a:xfrm>
            <a:off x="3643313" y="1697038"/>
            <a:ext cx="357187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bg2">
              <a:lumMod val="2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230" name="Shape 230"/>
          <p:cNvSpPr>
            <a:spLocks noChangeArrowheads="1"/>
          </p:cNvSpPr>
          <p:nvPr/>
        </p:nvSpPr>
        <p:spPr bwMode="auto">
          <a:xfrm>
            <a:off x="5946775" y="2939058"/>
            <a:ext cx="3098800" cy="5337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5717" tIns="35717" rIns="35717" bIns="35717" anchor="ctr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sz="3000" b="0" dirty="0">
                <a:solidFill>
                  <a:srgbClr val="0000FF"/>
                </a:solidFill>
                <a:latin typeface="Arial" charset="0"/>
                <a:sym typeface="Calibri" charset="0"/>
              </a:rPr>
              <a:t>Zoom client</a:t>
            </a:r>
          </a:p>
        </p:txBody>
      </p:sp>
      <p:sp>
        <p:nvSpPr>
          <p:cNvPr id="231" name="Shape 231"/>
          <p:cNvSpPr>
            <a:spLocks noChangeArrowheads="1"/>
          </p:cNvSpPr>
          <p:nvPr/>
        </p:nvSpPr>
        <p:spPr bwMode="auto">
          <a:xfrm>
            <a:off x="152400" y="1442988"/>
            <a:ext cx="2089150" cy="9954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5717" tIns="35717" rIns="35717" bIns="35717" anchor="ctr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sz="3000" b="0" dirty="0" err="1">
                <a:solidFill>
                  <a:srgbClr val="0000FF"/>
                </a:solidFill>
                <a:latin typeface="Arial" charset="0"/>
                <a:sym typeface="Calibri" charset="0"/>
              </a:rPr>
              <a:t>Tiktok</a:t>
            </a:r>
            <a:r>
              <a:rPr lang="en-US" altLang="x-none" sz="3000" b="0" dirty="0">
                <a:solidFill>
                  <a:srgbClr val="0000FF"/>
                </a:solidFill>
                <a:latin typeface="Arial" charset="0"/>
                <a:sym typeface="Calibri" charset="0"/>
              </a:rPr>
              <a:t> server</a:t>
            </a:r>
          </a:p>
        </p:txBody>
      </p:sp>
      <p:sp>
        <p:nvSpPr>
          <p:cNvPr id="232" name="Shape 232"/>
          <p:cNvSpPr>
            <a:spLocks noChangeArrowheads="1"/>
          </p:cNvSpPr>
          <p:nvPr/>
        </p:nvSpPr>
        <p:spPr bwMode="auto">
          <a:xfrm>
            <a:off x="5535614" y="5494288"/>
            <a:ext cx="3379786" cy="9954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5717" tIns="35717" rIns="35717" bIns="35717" anchor="ctr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sz="3000" b="0" dirty="0">
                <a:solidFill>
                  <a:srgbClr val="0000FF"/>
                </a:solidFill>
                <a:latin typeface="Arial" charset="0"/>
                <a:sym typeface="Calibri" charset="0"/>
              </a:rPr>
              <a:t>Chrome accessing Facebook</a:t>
            </a:r>
          </a:p>
        </p:txBody>
      </p:sp>
      <p:pic>
        <p:nvPicPr>
          <p:cNvPr id="233" name="Picture 232"/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rgbClr val="D3A60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58900" y="3652838"/>
            <a:ext cx="6415088" cy="1230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" name="Picture 234"/>
          <p:cNvPicPr>
            <a:picLocks noChangeAspect="1" noChangeArrowheads="1"/>
          </p:cNvPicPr>
          <p:nvPr/>
        </p:nvPicPr>
        <p:blipFill>
          <a:blip r:embed="rId4">
            <a:duotone>
              <a:prstClr val="black"/>
              <a:srgbClr val="D3A60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252663" y="1847850"/>
            <a:ext cx="4672012" cy="347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7" name="Shape 237"/>
          <p:cNvSpPr>
            <a:spLocks noChangeArrowheads="1"/>
          </p:cNvSpPr>
          <p:nvPr/>
        </p:nvSpPr>
        <p:spPr bwMode="auto">
          <a:xfrm>
            <a:off x="2527300" y="5867996"/>
            <a:ext cx="3100388" cy="5337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5717" tIns="35717" rIns="35717" bIns="35717" anchor="ctr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sz="3000" b="0" dirty="0">
                <a:solidFill>
                  <a:srgbClr val="0000FF"/>
                </a:solidFill>
                <a:latin typeface="Arial" charset="0"/>
                <a:sym typeface="Calibri" charset="0"/>
              </a:rPr>
              <a:t>PUBG client</a:t>
            </a:r>
          </a:p>
        </p:txBody>
      </p:sp>
      <p:sp>
        <p:nvSpPr>
          <p:cNvPr id="238" name="Shape 238"/>
          <p:cNvSpPr>
            <a:spLocks noChangeArrowheads="1"/>
          </p:cNvSpPr>
          <p:nvPr/>
        </p:nvSpPr>
        <p:spPr bwMode="auto">
          <a:xfrm>
            <a:off x="4114800" y="1673821"/>
            <a:ext cx="2822575" cy="5337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5717" tIns="35717" rIns="35717" bIns="35717" anchor="ctr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sz="3000" b="0" dirty="0">
                <a:solidFill>
                  <a:srgbClr val="0000FF"/>
                </a:solidFill>
                <a:latin typeface="Arial" charset="0"/>
                <a:sym typeface="Calibri" charset="0"/>
              </a:rPr>
              <a:t>PUBG server</a:t>
            </a:r>
          </a:p>
        </p:txBody>
      </p:sp>
      <p:pic>
        <p:nvPicPr>
          <p:cNvPr id="239" name="Picture 238"/>
          <p:cNvPicPr>
            <a:picLocks noChangeAspect="1" noChangeArrowheads="1"/>
          </p:cNvPicPr>
          <p:nvPr/>
        </p:nvPicPr>
        <p:blipFill>
          <a:blip r:embed="rId5">
            <a:duotone>
              <a:prstClr val="black"/>
              <a:srgbClr val="D3A60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443163" y="2049463"/>
            <a:ext cx="1722437" cy="3725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Shared among many services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F2F9E0-9757-AF45-8A84-0BB812D99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ABBCAD4-7A5D-E44D-9C49-EF1752D84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7A418-0CEB-9E4A-BA45-3B7D3D133EB9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317157"/>
      </p:ext>
    </p:extLst>
  </p:cSld>
  <p:clrMapOvr>
    <a:masterClrMapping/>
  </p:clrMapOvr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10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10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10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" grpId="0" advAuto="0"/>
      <p:bldP spid="230" grpId="0" advAuto="0"/>
      <p:bldP spid="231" grpId="0" advAuto="0"/>
      <p:bldP spid="232" grpId="0" advAuto="0"/>
      <p:bldP spid="233" grpId="0" animBg="1" advAuto="0"/>
      <p:bldP spid="235" grpId="0" animBg="1" advAuto="0"/>
      <p:bldP spid="237" grpId="0" advAuto="0"/>
      <p:bldP spid="238" grpId="0" advAuto="0"/>
      <p:bldP spid="239" grpId="0" animBg="1" advAuto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ways to share switched networks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Circuit switching</a:t>
            </a:r>
          </a:p>
          <a:p>
            <a:pPr lvl="1"/>
            <a:r>
              <a:rPr lang="en-US" dirty="0"/>
              <a:t>Resource </a:t>
            </a:r>
            <a:r>
              <a:rPr lang="en-US" dirty="0">
                <a:solidFill>
                  <a:srgbClr val="0000FF"/>
                </a:solidFill>
              </a:rPr>
              <a:t>reserved</a:t>
            </a:r>
            <a:r>
              <a:rPr lang="en-US" dirty="0"/>
              <a:t> per connection</a:t>
            </a:r>
          </a:p>
          <a:p>
            <a:pPr lvl="1"/>
            <a:r>
              <a:rPr lang="en-US" dirty="0"/>
              <a:t>Admission control: per connection</a:t>
            </a:r>
          </a:p>
          <a:p>
            <a:r>
              <a:rPr lang="en-US" dirty="0"/>
              <a:t>Packet switching via statistical multiplexing</a:t>
            </a:r>
          </a:p>
          <a:p>
            <a:pPr lvl="1"/>
            <a:r>
              <a:rPr lang="en-US" dirty="0"/>
              <a:t>Packets treated independently, </a:t>
            </a:r>
            <a:r>
              <a:rPr lang="en-US" dirty="0">
                <a:solidFill>
                  <a:srgbClr val="0000FF"/>
                </a:solidFill>
              </a:rPr>
              <a:t>on-demand</a:t>
            </a:r>
          </a:p>
          <a:p>
            <a:pPr lvl="1"/>
            <a:r>
              <a:rPr lang="en-US" dirty="0"/>
              <a:t>Admission control: per packet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784C2F-B3BA-B241-AD7D-86F318B2B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127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Circuit switching</a:t>
            </a:r>
          </a:p>
        </p:txBody>
      </p:sp>
      <p:sp>
        <p:nvSpPr>
          <p:cNvPr id="49" name="Content Placeholder 48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514350" marR="0" lvl="0" indent="-5143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2800" dirty="0" err="1"/>
              <a:t>src</a:t>
            </a:r>
            <a:r>
              <a:rPr lang="en-US" sz="2800" dirty="0"/>
              <a:t> sends reservation request to </a:t>
            </a:r>
            <a:r>
              <a:rPr lang="en-US" sz="2800" dirty="0" err="1"/>
              <a:t>dst</a:t>
            </a:r>
            <a:endParaRPr lang="en-US" sz="2800" dirty="0"/>
          </a:p>
          <a:p>
            <a:pPr marL="514350" marR="0" lvl="0" indent="-5143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2800" dirty="0"/>
              <a:t>Switches </a:t>
            </a:r>
            <a:r>
              <a:rPr lang="en-US" sz="2800" dirty="0">
                <a:solidFill>
                  <a:srgbClr val="0000FF"/>
                </a:solidFill>
              </a:rPr>
              <a:t>create</a:t>
            </a:r>
            <a:r>
              <a:rPr lang="en-US" sz="2800" dirty="0"/>
              <a:t> circuit </a:t>
            </a:r>
            <a:r>
              <a:rPr lang="en-US" sz="2800" i="1" dirty="0"/>
              <a:t>after</a:t>
            </a:r>
            <a:r>
              <a:rPr lang="en-US" sz="2800" dirty="0"/>
              <a:t> admission control</a:t>
            </a:r>
          </a:p>
          <a:p>
            <a:pPr marL="514350" marR="0" lvl="0" indent="-5143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2800" dirty="0" err="1"/>
              <a:t>src</a:t>
            </a:r>
            <a:r>
              <a:rPr lang="en-US" sz="2800" dirty="0"/>
              <a:t> </a:t>
            </a:r>
            <a:r>
              <a:rPr lang="en-US" sz="2800" dirty="0">
                <a:solidFill>
                  <a:srgbClr val="0000FF"/>
                </a:solidFill>
              </a:rPr>
              <a:t>sends</a:t>
            </a:r>
            <a:r>
              <a:rPr lang="en-US" sz="2800" dirty="0"/>
              <a:t> data</a:t>
            </a:r>
          </a:p>
          <a:p>
            <a:pPr marL="514350" marR="0" lvl="0" indent="-5143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2800" dirty="0" err="1"/>
              <a:t>src</a:t>
            </a:r>
            <a:r>
              <a:rPr lang="en-US" sz="2800" dirty="0"/>
              <a:t> sends </a:t>
            </a:r>
            <a:r>
              <a:rPr lang="en-US" sz="2800" dirty="0">
                <a:solidFill>
                  <a:srgbClr val="0000FF"/>
                </a:solidFill>
              </a:rPr>
              <a:t>teardown</a:t>
            </a:r>
            <a:r>
              <a:rPr lang="en-US" sz="2800" dirty="0"/>
              <a:t> request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lang="en-US" sz="2800" dirty="0">
                <a:solidFill>
                  <a:srgbClr val="0000FF"/>
                </a:solidFill>
              </a:rPr>
              <a:t>More details in backup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grpSp>
        <p:nvGrpSpPr>
          <p:cNvPr id="48" name="Group 47"/>
          <p:cNvGrpSpPr>
            <a:grpSpLocks noChangeAspect="1"/>
          </p:cNvGrpSpPr>
          <p:nvPr/>
        </p:nvGrpSpPr>
        <p:grpSpPr>
          <a:xfrm rot="16200000">
            <a:off x="4333262" y="2456484"/>
            <a:ext cx="4572000" cy="2707033"/>
            <a:chOff x="554038" y="1527175"/>
            <a:chExt cx="7947025" cy="4705350"/>
          </a:xfrm>
        </p:grpSpPr>
        <p:sp>
          <p:nvSpPr>
            <p:cNvPr id="13" name="Shape 108"/>
            <p:cNvSpPr>
              <a:spLocks noChangeShapeType="1"/>
            </p:cNvSpPr>
            <p:nvPr/>
          </p:nvSpPr>
          <p:spPr bwMode="auto">
            <a:xfrm>
              <a:off x="3827463" y="1935163"/>
              <a:ext cx="315912" cy="1201737"/>
            </a:xfrm>
            <a:prstGeom prst="line">
              <a:avLst/>
            </a:prstGeom>
            <a:noFill/>
            <a:ln w="63500">
              <a:solidFill>
                <a:srgbClr val="797979"/>
              </a:solidFill>
              <a:miter lim="4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 anchor="ctr"/>
            <a:lstStyle/>
            <a:p>
              <a:endParaRPr lang="en-US"/>
            </a:p>
          </p:txBody>
        </p:sp>
        <p:sp>
          <p:nvSpPr>
            <p:cNvPr id="14" name="Shape 109"/>
            <p:cNvSpPr>
              <a:spLocks noChangeShapeType="1"/>
            </p:cNvSpPr>
            <p:nvPr/>
          </p:nvSpPr>
          <p:spPr bwMode="auto">
            <a:xfrm flipH="1" flipV="1">
              <a:off x="6262688" y="4391025"/>
              <a:ext cx="2073275" cy="862013"/>
            </a:xfrm>
            <a:prstGeom prst="line">
              <a:avLst/>
            </a:prstGeom>
            <a:noFill/>
            <a:ln w="63500">
              <a:solidFill>
                <a:srgbClr val="797979"/>
              </a:solidFill>
              <a:miter lim="4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 anchor="ctr"/>
            <a:lstStyle/>
            <a:p>
              <a:endParaRPr lang="en-US"/>
            </a:p>
          </p:txBody>
        </p:sp>
        <p:sp>
          <p:nvSpPr>
            <p:cNvPr id="15" name="Shape 110"/>
            <p:cNvSpPr>
              <a:spLocks noChangeShapeType="1"/>
            </p:cNvSpPr>
            <p:nvPr/>
          </p:nvSpPr>
          <p:spPr bwMode="auto">
            <a:xfrm flipH="1">
              <a:off x="701675" y="4911725"/>
              <a:ext cx="2286000" cy="1169988"/>
            </a:xfrm>
            <a:prstGeom prst="line">
              <a:avLst/>
            </a:prstGeom>
            <a:noFill/>
            <a:ln w="63500">
              <a:solidFill>
                <a:srgbClr val="797979"/>
              </a:solidFill>
              <a:miter lim="4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 anchor="ctr"/>
            <a:lstStyle/>
            <a:p>
              <a:endParaRPr lang="en-US"/>
            </a:p>
          </p:txBody>
        </p:sp>
        <p:sp>
          <p:nvSpPr>
            <p:cNvPr id="16" name="Shape 112"/>
            <p:cNvSpPr>
              <a:spLocks noChangeShapeType="1"/>
            </p:cNvSpPr>
            <p:nvPr/>
          </p:nvSpPr>
          <p:spPr bwMode="auto">
            <a:xfrm>
              <a:off x="2041525" y="2679700"/>
              <a:ext cx="2009775" cy="425450"/>
            </a:xfrm>
            <a:prstGeom prst="line">
              <a:avLst/>
            </a:prstGeom>
            <a:noFill/>
            <a:ln w="63500">
              <a:solidFill>
                <a:srgbClr val="797979"/>
              </a:solidFill>
              <a:miter lim="4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 anchor="ctr"/>
            <a:lstStyle/>
            <a:p>
              <a:endParaRPr lang="en-US"/>
            </a:p>
          </p:txBody>
        </p:sp>
        <p:sp>
          <p:nvSpPr>
            <p:cNvPr id="17" name="Shape 113"/>
            <p:cNvSpPr>
              <a:spLocks noChangeShapeType="1"/>
            </p:cNvSpPr>
            <p:nvPr/>
          </p:nvSpPr>
          <p:spPr bwMode="auto">
            <a:xfrm>
              <a:off x="1163638" y="4445000"/>
              <a:ext cx="1844675" cy="425450"/>
            </a:xfrm>
            <a:prstGeom prst="line">
              <a:avLst/>
            </a:prstGeom>
            <a:noFill/>
            <a:ln w="63500">
              <a:solidFill>
                <a:srgbClr val="797979"/>
              </a:solidFill>
              <a:miter lim="4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 anchor="ctr"/>
            <a:lstStyle/>
            <a:p>
              <a:endParaRPr lang="en-US"/>
            </a:p>
          </p:txBody>
        </p:sp>
        <p:sp>
          <p:nvSpPr>
            <p:cNvPr id="18" name="Shape 114"/>
            <p:cNvSpPr>
              <a:spLocks noChangeShapeType="1"/>
            </p:cNvSpPr>
            <p:nvPr/>
          </p:nvSpPr>
          <p:spPr bwMode="auto">
            <a:xfrm flipH="1">
              <a:off x="2403475" y="4911725"/>
              <a:ext cx="638175" cy="979488"/>
            </a:xfrm>
            <a:prstGeom prst="line">
              <a:avLst/>
            </a:prstGeom>
            <a:noFill/>
            <a:ln w="63500">
              <a:solidFill>
                <a:srgbClr val="797979"/>
              </a:solidFill>
              <a:miter lim="4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 anchor="ctr"/>
            <a:lstStyle/>
            <a:p>
              <a:endParaRPr lang="en-US"/>
            </a:p>
          </p:txBody>
        </p:sp>
        <p:sp>
          <p:nvSpPr>
            <p:cNvPr id="19" name="Shape 115"/>
            <p:cNvSpPr/>
            <p:nvPr/>
          </p:nvSpPr>
          <p:spPr>
            <a:xfrm>
              <a:off x="1857375" y="2490788"/>
              <a:ext cx="357188" cy="3571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7" y="2882"/>
                  </a:moveTo>
                  <a:cubicBezTo>
                    <a:pt x="20639" y="6724"/>
                    <a:pt x="20639" y="12954"/>
                    <a:pt x="16797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7" y="2882"/>
                  </a:cubicBezTo>
                </a:path>
              </a:pathLst>
            </a:custGeom>
            <a:solidFill>
              <a:srgbClr val="333399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20" name="Shape 116"/>
            <p:cNvSpPr/>
            <p:nvPr/>
          </p:nvSpPr>
          <p:spPr>
            <a:xfrm>
              <a:off x="1009650" y="4259263"/>
              <a:ext cx="357188" cy="3571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7" y="2882"/>
                  </a:moveTo>
                  <a:cubicBezTo>
                    <a:pt x="20639" y="6724"/>
                    <a:pt x="20639" y="12954"/>
                    <a:pt x="16797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7" y="2882"/>
                  </a:cubicBezTo>
                </a:path>
              </a:pathLst>
            </a:custGeom>
            <a:solidFill>
              <a:srgbClr val="333399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21" name="Shape 117"/>
            <p:cNvSpPr/>
            <p:nvPr/>
          </p:nvSpPr>
          <p:spPr>
            <a:xfrm>
              <a:off x="2197100" y="5749925"/>
              <a:ext cx="357188" cy="3587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7" y="2882"/>
                  </a:moveTo>
                  <a:cubicBezTo>
                    <a:pt x="20639" y="6724"/>
                    <a:pt x="20639" y="12954"/>
                    <a:pt x="16797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7" y="2882"/>
                  </a:cubicBezTo>
                </a:path>
              </a:pathLst>
            </a:custGeom>
            <a:solidFill>
              <a:srgbClr val="333399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22" name="Shape 118"/>
            <p:cNvSpPr>
              <a:spLocks noChangeShapeType="1"/>
            </p:cNvSpPr>
            <p:nvPr/>
          </p:nvSpPr>
          <p:spPr bwMode="auto">
            <a:xfrm>
              <a:off x="2136775" y="1754188"/>
              <a:ext cx="1882775" cy="1308100"/>
            </a:xfrm>
            <a:prstGeom prst="line">
              <a:avLst/>
            </a:prstGeom>
            <a:noFill/>
            <a:ln w="63500">
              <a:solidFill>
                <a:srgbClr val="797979"/>
              </a:solidFill>
              <a:miter lim="4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 anchor="ctr"/>
            <a:lstStyle/>
            <a:p>
              <a:endParaRPr lang="en-US"/>
            </a:p>
          </p:txBody>
        </p:sp>
        <p:sp>
          <p:nvSpPr>
            <p:cNvPr id="23" name="Shape 119"/>
            <p:cNvSpPr>
              <a:spLocks noChangeShapeType="1"/>
            </p:cNvSpPr>
            <p:nvPr/>
          </p:nvSpPr>
          <p:spPr bwMode="auto">
            <a:xfrm>
              <a:off x="2795588" y="1860550"/>
              <a:ext cx="1255712" cy="1190625"/>
            </a:xfrm>
            <a:prstGeom prst="line">
              <a:avLst/>
            </a:prstGeom>
            <a:noFill/>
            <a:ln w="63500">
              <a:solidFill>
                <a:srgbClr val="797979"/>
              </a:solidFill>
              <a:miter lim="4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 anchor="ctr"/>
            <a:lstStyle/>
            <a:p>
              <a:endParaRPr lang="en-US"/>
            </a:p>
          </p:txBody>
        </p:sp>
        <p:sp>
          <p:nvSpPr>
            <p:cNvPr id="24" name="Shape 120"/>
            <p:cNvSpPr/>
            <p:nvPr/>
          </p:nvSpPr>
          <p:spPr>
            <a:xfrm>
              <a:off x="1955800" y="1527175"/>
              <a:ext cx="357188" cy="3571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7" y="2882"/>
                  </a:moveTo>
                  <a:cubicBezTo>
                    <a:pt x="20639" y="6724"/>
                    <a:pt x="20639" y="12954"/>
                    <a:pt x="16797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7" y="2882"/>
                  </a:cubicBezTo>
                </a:path>
              </a:pathLst>
            </a:custGeom>
            <a:solidFill>
              <a:srgbClr val="333399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25" name="Shape 121"/>
            <p:cNvSpPr/>
            <p:nvPr/>
          </p:nvSpPr>
          <p:spPr>
            <a:xfrm>
              <a:off x="2616200" y="1660525"/>
              <a:ext cx="357188" cy="3571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7" y="2882"/>
                  </a:moveTo>
                  <a:cubicBezTo>
                    <a:pt x="20639" y="6724"/>
                    <a:pt x="20639" y="12954"/>
                    <a:pt x="16797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7" y="2882"/>
                  </a:cubicBezTo>
                </a:path>
              </a:pathLst>
            </a:custGeom>
            <a:solidFill>
              <a:srgbClr val="333399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26" name="Shape 122"/>
            <p:cNvSpPr>
              <a:spLocks noChangeShapeType="1"/>
            </p:cNvSpPr>
            <p:nvPr/>
          </p:nvSpPr>
          <p:spPr bwMode="auto">
            <a:xfrm flipV="1">
              <a:off x="1063625" y="4859338"/>
              <a:ext cx="1944688" cy="563562"/>
            </a:xfrm>
            <a:prstGeom prst="line">
              <a:avLst/>
            </a:prstGeom>
            <a:noFill/>
            <a:ln w="63500">
              <a:solidFill>
                <a:srgbClr val="797979"/>
              </a:solidFill>
              <a:miter lim="4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 anchor="ctr"/>
            <a:lstStyle/>
            <a:p>
              <a:endParaRPr lang="en-US"/>
            </a:p>
          </p:txBody>
        </p:sp>
        <p:sp>
          <p:nvSpPr>
            <p:cNvPr id="27" name="Shape 123"/>
            <p:cNvSpPr/>
            <p:nvPr/>
          </p:nvSpPr>
          <p:spPr>
            <a:xfrm>
              <a:off x="901700" y="5249863"/>
              <a:ext cx="357188" cy="3587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7" y="2882"/>
                  </a:moveTo>
                  <a:cubicBezTo>
                    <a:pt x="20639" y="6724"/>
                    <a:pt x="20639" y="12954"/>
                    <a:pt x="16797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7" y="2882"/>
                  </a:cubicBezTo>
                </a:path>
              </a:pathLst>
            </a:custGeom>
            <a:solidFill>
              <a:srgbClr val="333399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28" name="Shape 124"/>
            <p:cNvSpPr>
              <a:spLocks noChangeShapeType="1"/>
            </p:cNvSpPr>
            <p:nvPr/>
          </p:nvSpPr>
          <p:spPr bwMode="auto">
            <a:xfrm flipH="1">
              <a:off x="6242050" y="3646488"/>
              <a:ext cx="1743075" cy="733425"/>
            </a:xfrm>
            <a:prstGeom prst="line">
              <a:avLst/>
            </a:prstGeom>
            <a:noFill/>
            <a:ln w="63500">
              <a:solidFill>
                <a:srgbClr val="797979"/>
              </a:solidFill>
              <a:miter lim="4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 anchor="ctr"/>
            <a:lstStyle/>
            <a:p>
              <a:endParaRPr lang="en-US"/>
            </a:p>
          </p:txBody>
        </p:sp>
        <p:sp>
          <p:nvSpPr>
            <p:cNvPr id="29" name="Shape 125"/>
            <p:cNvSpPr>
              <a:spLocks noChangeShapeType="1"/>
            </p:cNvSpPr>
            <p:nvPr/>
          </p:nvSpPr>
          <p:spPr bwMode="auto">
            <a:xfrm>
              <a:off x="6305550" y="4433888"/>
              <a:ext cx="765175" cy="977900"/>
            </a:xfrm>
            <a:prstGeom prst="line">
              <a:avLst/>
            </a:prstGeom>
            <a:noFill/>
            <a:ln w="63500">
              <a:solidFill>
                <a:srgbClr val="797979"/>
              </a:solidFill>
              <a:miter lim="4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 anchor="ctr"/>
            <a:lstStyle/>
            <a:p>
              <a:endParaRPr lang="en-US"/>
            </a:p>
          </p:txBody>
        </p:sp>
        <p:sp>
          <p:nvSpPr>
            <p:cNvPr id="30" name="Shape 126"/>
            <p:cNvSpPr/>
            <p:nvPr/>
          </p:nvSpPr>
          <p:spPr>
            <a:xfrm>
              <a:off x="7821613" y="3455988"/>
              <a:ext cx="358775" cy="3571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7" y="2882"/>
                  </a:moveTo>
                  <a:cubicBezTo>
                    <a:pt x="20639" y="6724"/>
                    <a:pt x="20639" y="12954"/>
                    <a:pt x="16797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7" y="2882"/>
                  </a:cubicBezTo>
                </a:path>
              </a:pathLst>
            </a:custGeom>
            <a:solidFill>
              <a:srgbClr val="333399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31" name="Shape 127"/>
            <p:cNvSpPr/>
            <p:nvPr/>
          </p:nvSpPr>
          <p:spPr>
            <a:xfrm>
              <a:off x="6902450" y="5249863"/>
              <a:ext cx="357188" cy="3587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7" y="2882"/>
                  </a:moveTo>
                  <a:cubicBezTo>
                    <a:pt x="20639" y="6724"/>
                    <a:pt x="20639" y="12954"/>
                    <a:pt x="16797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7" y="2882"/>
                  </a:cubicBezTo>
                </a:path>
              </a:pathLst>
            </a:custGeom>
            <a:solidFill>
              <a:srgbClr val="333399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32" name="Shape 128"/>
            <p:cNvSpPr>
              <a:spLocks noChangeShapeType="1"/>
            </p:cNvSpPr>
            <p:nvPr/>
          </p:nvSpPr>
          <p:spPr bwMode="auto">
            <a:xfrm flipH="1" flipV="1">
              <a:off x="6305550" y="4359275"/>
              <a:ext cx="1668463" cy="425450"/>
            </a:xfrm>
            <a:prstGeom prst="line">
              <a:avLst/>
            </a:prstGeom>
            <a:noFill/>
            <a:ln w="63500">
              <a:solidFill>
                <a:srgbClr val="797979"/>
              </a:solidFill>
              <a:miter lim="4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 anchor="ctr"/>
            <a:lstStyle/>
            <a:p>
              <a:endParaRPr lang="en-US"/>
            </a:p>
          </p:txBody>
        </p:sp>
        <p:sp>
          <p:nvSpPr>
            <p:cNvPr id="33" name="Shape 129"/>
            <p:cNvSpPr/>
            <p:nvPr/>
          </p:nvSpPr>
          <p:spPr>
            <a:xfrm>
              <a:off x="7821613" y="4633913"/>
              <a:ext cx="358775" cy="3571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7" y="2882"/>
                  </a:moveTo>
                  <a:cubicBezTo>
                    <a:pt x="20639" y="6724"/>
                    <a:pt x="20639" y="12954"/>
                    <a:pt x="16797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7" y="2882"/>
                  </a:cubicBezTo>
                </a:path>
              </a:pathLst>
            </a:custGeom>
            <a:solidFill>
              <a:srgbClr val="333399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34" name="Shape 130"/>
            <p:cNvSpPr/>
            <p:nvPr/>
          </p:nvSpPr>
          <p:spPr>
            <a:xfrm>
              <a:off x="554038" y="5875338"/>
              <a:ext cx="357187" cy="3571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7" y="2882"/>
                  </a:moveTo>
                  <a:cubicBezTo>
                    <a:pt x="20639" y="6724"/>
                    <a:pt x="20639" y="12954"/>
                    <a:pt x="16797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7" y="2882"/>
                  </a:cubicBezTo>
                </a:path>
              </a:pathLst>
            </a:custGeom>
            <a:solidFill>
              <a:srgbClr val="333399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35" name="Shape 131"/>
            <p:cNvSpPr/>
            <p:nvPr/>
          </p:nvSpPr>
          <p:spPr>
            <a:xfrm>
              <a:off x="8143875" y="5054600"/>
              <a:ext cx="357188" cy="3571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7" y="2882"/>
                  </a:moveTo>
                  <a:cubicBezTo>
                    <a:pt x="20639" y="6724"/>
                    <a:pt x="20639" y="12954"/>
                    <a:pt x="16797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7" y="2882"/>
                  </a:cubicBezTo>
                </a:path>
              </a:pathLst>
            </a:custGeom>
            <a:solidFill>
              <a:srgbClr val="333399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36" name="Shape 132"/>
            <p:cNvSpPr>
              <a:spLocks noChangeShapeType="1"/>
            </p:cNvSpPr>
            <p:nvPr/>
          </p:nvSpPr>
          <p:spPr bwMode="auto">
            <a:xfrm>
              <a:off x="4040188" y="3114675"/>
              <a:ext cx="2254250" cy="1276350"/>
            </a:xfrm>
            <a:prstGeom prst="line">
              <a:avLst/>
            </a:prstGeom>
            <a:noFill/>
            <a:ln w="63500">
              <a:solidFill>
                <a:srgbClr val="797979"/>
              </a:solidFill>
              <a:miter lim="4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 anchor="ctr"/>
            <a:lstStyle/>
            <a:p>
              <a:endParaRPr lang="en-US"/>
            </a:p>
          </p:txBody>
        </p:sp>
        <p:sp>
          <p:nvSpPr>
            <p:cNvPr id="37" name="Shape 133"/>
            <p:cNvSpPr>
              <a:spLocks noChangeShapeType="1"/>
            </p:cNvSpPr>
            <p:nvPr/>
          </p:nvSpPr>
          <p:spPr bwMode="auto">
            <a:xfrm flipH="1">
              <a:off x="3051175" y="3114675"/>
              <a:ext cx="1052513" cy="1712913"/>
            </a:xfrm>
            <a:prstGeom prst="line">
              <a:avLst/>
            </a:prstGeom>
            <a:noFill/>
            <a:ln w="63500">
              <a:solidFill>
                <a:srgbClr val="797979"/>
              </a:solidFill>
              <a:miter lim="4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 anchor="ctr"/>
            <a:lstStyle/>
            <a:p>
              <a:endParaRPr lang="en-US"/>
            </a:p>
          </p:txBody>
        </p:sp>
        <p:sp>
          <p:nvSpPr>
            <p:cNvPr id="38" name="Shape 134"/>
            <p:cNvSpPr>
              <a:spLocks noChangeShapeType="1"/>
            </p:cNvSpPr>
            <p:nvPr/>
          </p:nvSpPr>
          <p:spPr bwMode="auto">
            <a:xfrm flipH="1">
              <a:off x="3062288" y="4391025"/>
              <a:ext cx="3243262" cy="500063"/>
            </a:xfrm>
            <a:prstGeom prst="line">
              <a:avLst/>
            </a:prstGeom>
            <a:noFill/>
            <a:ln w="63500">
              <a:solidFill>
                <a:srgbClr val="797979"/>
              </a:solidFill>
              <a:miter lim="4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lIns="0" tIns="0" rIns="0" bIns="0" anchor="ctr"/>
            <a:lstStyle/>
            <a:p>
              <a:endParaRPr lang="en-US"/>
            </a:p>
          </p:txBody>
        </p:sp>
        <p:sp>
          <p:nvSpPr>
            <p:cNvPr id="39" name="Shape 138"/>
            <p:cNvSpPr/>
            <p:nvPr/>
          </p:nvSpPr>
          <p:spPr>
            <a:xfrm>
              <a:off x="3875088" y="2867025"/>
              <a:ext cx="447675" cy="446088"/>
            </a:xfrm>
            <a:prstGeom prst="roundRect">
              <a:avLst>
                <a:gd name="adj" fmla="val 30000"/>
              </a:avLst>
            </a:prstGeom>
            <a:solidFill>
              <a:srgbClr val="424242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40" name="Shape 139"/>
            <p:cNvSpPr/>
            <p:nvPr/>
          </p:nvSpPr>
          <p:spPr>
            <a:xfrm>
              <a:off x="2830513" y="4652963"/>
              <a:ext cx="446087" cy="446087"/>
            </a:xfrm>
            <a:prstGeom prst="roundRect">
              <a:avLst>
                <a:gd name="adj" fmla="val 30000"/>
              </a:avLst>
            </a:prstGeom>
            <a:solidFill>
              <a:srgbClr val="424242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41" name="Shape 140"/>
            <p:cNvSpPr/>
            <p:nvPr/>
          </p:nvSpPr>
          <p:spPr>
            <a:xfrm>
              <a:off x="6062663" y="4170363"/>
              <a:ext cx="447675" cy="446087"/>
            </a:xfrm>
            <a:prstGeom prst="roundRect">
              <a:avLst>
                <a:gd name="adj" fmla="val 30000"/>
              </a:avLst>
            </a:prstGeom>
            <a:solidFill>
              <a:srgbClr val="424242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42" name="Shape 141"/>
            <p:cNvSpPr/>
            <p:nvPr/>
          </p:nvSpPr>
          <p:spPr>
            <a:xfrm>
              <a:off x="3643313" y="1697038"/>
              <a:ext cx="357187" cy="3571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7" y="2882"/>
                  </a:moveTo>
                  <a:cubicBezTo>
                    <a:pt x="20639" y="6724"/>
                    <a:pt x="20639" y="12954"/>
                    <a:pt x="16797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7" y="2882"/>
                  </a:cubicBezTo>
                </a:path>
              </a:pathLst>
            </a:custGeom>
            <a:solidFill>
              <a:srgbClr val="333399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4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ea typeface="ＭＳ Ｐゴシック" charset="0"/>
                <a:cs typeface="ＭＳ Ｐゴシック" charset="0"/>
              </a:endParaRPr>
            </a:p>
          </p:txBody>
        </p:sp>
      </p:grpSp>
      <p:sp>
        <p:nvSpPr>
          <p:cNvPr id="46" name="Shape 1260"/>
          <p:cNvSpPr/>
          <p:nvPr/>
        </p:nvSpPr>
        <p:spPr>
          <a:xfrm>
            <a:off x="7695134" y="2204084"/>
            <a:ext cx="443943" cy="4075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675" tIns="35675" rIns="35675" bIns="35675" anchor="ctr">
            <a:spAutoFit/>
          </a:bodyPr>
          <a:lstStyle>
            <a:lvl1pPr>
              <a:defRPr b="1">
                <a:solidFill>
                  <a:srgbClr val="0096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180" dirty="0">
                <a:solidFill>
                  <a:srgbClr val="0000FF"/>
                </a:solidFill>
              </a:rPr>
              <a:t>dst</a:t>
            </a:r>
          </a:p>
        </p:txBody>
      </p:sp>
      <p:sp>
        <p:nvSpPr>
          <p:cNvPr id="47" name="Shape 1259"/>
          <p:cNvSpPr/>
          <p:nvPr/>
        </p:nvSpPr>
        <p:spPr>
          <a:xfrm>
            <a:off x="5670483" y="5289554"/>
            <a:ext cx="443943" cy="4075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675" tIns="35675" rIns="35675" bIns="35675" anchor="ctr">
            <a:spAutoFit/>
          </a:bodyPr>
          <a:lstStyle>
            <a:lvl1pPr>
              <a:defRPr b="1">
                <a:solidFill>
                  <a:srgbClr val="0096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180" dirty="0">
                <a:solidFill>
                  <a:srgbClr val="0000FF"/>
                </a:solidFill>
              </a:rPr>
              <a:t>src</a:t>
            </a:r>
          </a:p>
        </p:txBody>
      </p:sp>
      <p:sp>
        <p:nvSpPr>
          <p:cNvPr id="51" name="Rectangular Callout 50"/>
          <p:cNvSpPr/>
          <p:nvPr/>
        </p:nvSpPr>
        <p:spPr bwMode="auto">
          <a:xfrm>
            <a:off x="5279627" y="3351857"/>
            <a:ext cx="926092" cy="364987"/>
          </a:xfrm>
          <a:prstGeom prst="wedgeRectCallout">
            <a:avLst>
              <a:gd name="adj1" fmla="val 34021"/>
              <a:gd name="adj2" fmla="val 93429"/>
            </a:avLst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stealth" w="med" len="lg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0"/>
              <a:t>10 Mbps?</a:t>
            </a:r>
            <a:endParaRPr kumimoji="0" 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52" name="Rectangular Callout 51"/>
          <p:cNvSpPr/>
          <p:nvPr/>
        </p:nvSpPr>
        <p:spPr bwMode="auto">
          <a:xfrm>
            <a:off x="7305891" y="2803954"/>
            <a:ext cx="926092" cy="364987"/>
          </a:xfrm>
          <a:prstGeom prst="wedgeRectCallout">
            <a:avLst>
              <a:gd name="adj1" fmla="val -73249"/>
              <a:gd name="adj2" fmla="val -33382"/>
            </a:avLst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stealth" w="med" len="lg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0"/>
              <a:t>10 Mbps?</a:t>
            </a:r>
            <a:endParaRPr kumimoji="0" 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6234503" y="3746240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>
                <a:solidFill>
                  <a:srgbClr val="0000FF"/>
                </a:solidFill>
                <a:latin typeface="Calibri" charset="0"/>
                <a:ea typeface="Calibri" charset="0"/>
                <a:cs typeface="Calibri" charset="0"/>
              </a:rPr>
              <a:t>✔️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6365557" y="2590800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>
                <a:solidFill>
                  <a:srgbClr val="0000FF"/>
                </a:solidFill>
                <a:latin typeface="Calibri" charset="0"/>
                <a:ea typeface="Calibri" charset="0"/>
                <a:cs typeface="Calibri" charset="0"/>
              </a:rPr>
              <a:t>✔️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CB4F5E5-B95D-694E-829A-885D360A9B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FED86-94EF-254D-90EE-B810FE8299EE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330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uiExpand="1" build="p"/>
      <p:bldP spid="51" grpId="0" animBg="1"/>
      <p:bldP spid="52" grpId="0" animBg="1"/>
      <p:bldP spid="53" grpId="0"/>
      <p:bldP spid="54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  <a:ea typeface="ＭＳ Ｐゴシック" charset="0"/>
                <a:cs typeface="ＭＳ Ｐゴシック" charset="0"/>
              </a:rPr>
              <a:t>Circuit </a:t>
            </a:r>
            <a:r>
              <a:rPr lang="en-US" dirty="0">
                <a:ea typeface="ＭＳ Ｐゴシック" charset="0"/>
                <a:cs typeface="ＭＳ Ｐゴシック" charset="0"/>
              </a:rPr>
              <a:t>s</a:t>
            </a:r>
            <a:r>
              <a:rPr lang="en-US" dirty="0">
                <a:latin typeface="+mj-lt"/>
                <a:ea typeface="ＭＳ Ｐゴシック" charset="0"/>
                <a:cs typeface="ＭＳ Ｐゴシック" charset="0"/>
              </a:rPr>
              <a:t>witching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Reservation establishes a “circuit” within a switch</a:t>
            </a:r>
          </a:p>
        </p:txBody>
      </p:sp>
      <p:sp>
        <p:nvSpPr>
          <p:cNvPr id="1244" name="Shape 1244"/>
          <p:cNvSpPr/>
          <p:nvPr/>
        </p:nvSpPr>
        <p:spPr>
          <a:xfrm>
            <a:off x="3679032" y="2723555"/>
            <a:ext cx="1785938" cy="2027039"/>
          </a:xfrm>
          <a:prstGeom prst="roundRect">
            <a:avLst>
              <a:gd name="adj" fmla="val 7500"/>
            </a:avLst>
          </a:prstGeom>
          <a:solidFill>
            <a:srgbClr val="EBEBEB"/>
          </a:solidFill>
          <a:ln w="63500">
            <a:solidFill>
              <a:srgbClr val="424242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1245" name="Shape 1245"/>
          <p:cNvSpPr/>
          <p:nvPr/>
        </p:nvSpPr>
        <p:spPr>
          <a:xfrm>
            <a:off x="4095654" y="3299914"/>
            <a:ext cx="1018608" cy="697928"/>
          </a:xfrm>
          <a:prstGeom prst="line">
            <a:avLst/>
          </a:prstGeom>
          <a:ln w="63500">
            <a:solidFill>
              <a:srgbClr val="424242"/>
            </a:solidFill>
            <a:miter lim="400000"/>
          </a:ln>
        </p:spPr>
        <p:txBody>
          <a:bodyPr lIns="0" tIns="0" rIns="0" bIns="0" anchor="ctr"/>
          <a:lstStyle/>
          <a:p>
            <a:pPr defTabSz="321092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246" name="Shape 1246"/>
          <p:cNvSpPr/>
          <p:nvPr/>
        </p:nvSpPr>
        <p:spPr>
          <a:xfrm flipV="1">
            <a:off x="2285999" y="3274826"/>
            <a:ext cx="1669313" cy="1239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092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247" name="Shape 1247"/>
          <p:cNvSpPr/>
          <p:nvPr/>
        </p:nvSpPr>
        <p:spPr>
          <a:xfrm>
            <a:off x="2062758" y="3098602"/>
            <a:ext cx="357188" cy="3571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1248" name="Shape 1248"/>
          <p:cNvSpPr/>
          <p:nvPr/>
        </p:nvSpPr>
        <p:spPr>
          <a:xfrm flipV="1">
            <a:off x="5208651" y="3271713"/>
            <a:ext cx="1667222" cy="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092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249" name="Shape 1249"/>
          <p:cNvSpPr/>
          <p:nvPr/>
        </p:nvSpPr>
        <p:spPr>
          <a:xfrm>
            <a:off x="6741915" y="3098602"/>
            <a:ext cx="357188" cy="3571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1250" name="Shape 1250"/>
          <p:cNvSpPr/>
          <p:nvPr/>
        </p:nvSpPr>
        <p:spPr>
          <a:xfrm>
            <a:off x="3920155" y="3143249"/>
            <a:ext cx="267891" cy="2678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42424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1251" name="Shape 1251"/>
          <p:cNvSpPr/>
          <p:nvPr/>
        </p:nvSpPr>
        <p:spPr>
          <a:xfrm>
            <a:off x="4973858" y="3143249"/>
            <a:ext cx="267891" cy="2678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42424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1252" name="Shape 1252"/>
          <p:cNvSpPr/>
          <p:nvPr/>
        </p:nvSpPr>
        <p:spPr>
          <a:xfrm flipV="1">
            <a:off x="2277070" y="3950765"/>
            <a:ext cx="1669313" cy="1240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092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253" name="Shape 1253"/>
          <p:cNvSpPr/>
          <p:nvPr/>
        </p:nvSpPr>
        <p:spPr>
          <a:xfrm>
            <a:off x="2053829" y="3777258"/>
            <a:ext cx="357188" cy="3571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1254" name="Shape 1254"/>
          <p:cNvSpPr/>
          <p:nvPr/>
        </p:nvSpPr>
        <p:spPr>
          <a:xfrm flipV="1">
            <a:off x="5197077" y="3951456"/>
            <a:ext cx="1667222" cy="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092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255" name="Shape 1255"/>
          <p:cNvSpPr/>
          <p:nvPr/>
        </p:nvSpPr>
        <p:spPr>
          <a:xfrm>
            <a:off x="6732984" y="3777258"/>
            <a:ext cx="357188" cy="3571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1256" name="Shape 1256"/>
          <p:cNvSpPr/>
          <p:nvPr/>
        </p:nvSpPr>
        <p:spPr>
          <a:xfrm>
            <a:off x="3911225" y="3821906"/>
            <a:ext cx="267891" cy="2678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42424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1257" name="Shape 1257"/>
          <p:cNvSpPr/>
          <p:nvPr/>
        </p:nvSpPr>
        <p:spPr>
          <a:xfrm>
            <a:off x="4964928" y="3821906"/>
            <a:ext cx="267891" cy="2678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42424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1258" name="Shape 1258"/>
          <p:cNvSpPr/>
          <p:nvPr/>
        </p:nvSpPr>
        <p:spPr>
          <a:xfrm>
            <a:off x="4154614" y="2265308"/>
            <a:ext cx="847900" cy="4075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675" tIns="35675" rIns="35675" bIns="35675" anchor="ctr">
            <a:spAutoFit/>
          </a:bodyPr>
          <a:lstStyle>
            <a:lvl1pPr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180" dirty="0"/>
              <a:t>switch</a:t>
            </a:r>
          </a:p>
        </p:txBody>
      </p:sp>
      <p:sp>
        <p:nvSpPr>
          <p:cNvPr id="1259" name="Shape 1259"/>
          <p:cNvSpPr/>
          <p:nvPr/>
        </p:nvSpPr>
        <p:spPr>
          <a:xfrm>
            <a:off x="1537028" y="2997538"/>
            <a:ext cx="443943" cy="4075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675" tIns="35675" rIns="35675" bIns="35675" anchor="ctr">
            <a:spAutoFit/>
          </a:bodyPr>
          <a:lstStyle>
            <a:lvl1pPr>
              <a:defRPr b="1">
                <a:solidFill>
                  <a:srgbClr val="0096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180" dirty="0">
                <a:solidFill>
                  <a:srgbClr val="0000FF"/>
                </a:solidFill>
              </a:rPr>
              <a:t>src</a:t>
            </a:r>
          </a:p>
        </p:txBody>
      </p:sp>
      <p:sp>
        <p:nvSpPr>
          <p:cNvPr id="1260" name="Shape 1260"/>
          <p:cNvSpPr/>
          <p:nvPr/>
        </p:nvSpPr>
        <p:spPr>
          <a:xfrm>
            <a:off x="7220361" y="3711913"/>
            <a:ext cx="443943" cy="4075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675" tIns="35675" rIns="35675" bIns="35675" anchor="ctr">
            <a:spAutoFit/>
          </a:bodyPr>
          <a:lstStyle>
            <a:lvl1pPr>
              <a:defRPr b="1">
                <a:solidFill>
                  <a:srgbClr val="0096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180">
                <a:solidFill>
                  <a:srgbClr val="0000FF"/>
                </a:solidFill>
              </a:rPr>
              <a:t>dst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51A990-0093-2945-BAB2-4674C2FA5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364784"/>
      </p:ext>
    </p:extLst>
  </p:cSld>
  <p:clrMapOvr>
    <a:masterClrMapping/>
  </p:clrMapOvr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1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1245" grpId="0" animBg="1" advAuto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CFE7D52C-051C-2A4B-8C9B-D0BCC2496F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Staff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D0D0C-1F49-D048-BBDF-A5B9589948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3796F5-ADD7-334F-8F42-9C2109650B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12" name="Content Placeholder 8">
            <a:extLst>
              <a:ext uri="{FF2B5EF4-FFF2-40B4-BE49-F238E27FC236}">
                <a16:creationId xmlns:a16="http://schemas.microsoft.com/office/drawing/2014/main" id="{63604D26-EB3E-A543-8E4D-2D8AEED49775}"/>
              </a:ext>
            </a:extLst>
          </p:cNvPr>
          <p:cNvSpPr txBox="1">
            <a:spLocks/>
          </p:cNvSpPr>
          <p:nvPr/>
        </p:nvSpPr>
        <p:spPr bwMode="auto">
          <a:xfrm>
            <a:off x="914400" y="5334000"/>
            <a:ext cx="7315200" cy="9144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 marL="257175" indent="-25717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50000"/>
              <a:buFont typeface="Monotype Sorts" charset="0"/>
              <a:buChar char="l"/>
              <a:defRPr sz="2100">
                <a:solidFill>
                  <a:schemeClr val="accent2"/>
                </a:solidFill>
                <a:latin typeface="+mn-lt"/>
                <a:ea typeface="ＭＳ Ｐゴシック" charset="-128"/>
                <a:cs typeface="ＭＳ Ｐゴシック" charset="-128"/>
              </a:defRPr>
            </a:lvl1pPr>
            <a:lvl2pPr marL="557213" indent="-2143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50000"/>
              <a:buFont typeface="Wingdings" pitchFamily="2" charset="2"/>
              <a:buChar char="q"/>
              <a:defRPr sz="1800">
                <a:solidFill>
                  <a:schemeClr val="accent2"/>
                </a:solidFill>
                <a:latin typeface="+mn-lt"/>
                <a:ea typeface="ＭＳ Ｐゴシック" charset="-128"/>
              </a:defRPr>
            </a:lvl2pPr>
            <a:lvl3pPr marL="857250" indent="-1714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»"/>
              <a:defRPr sz="1500">
                <a:solidFill>
                  <a:schemeClr val="accent2"/>
                </a:solidFill>
                <a:latin typeface="+mn-lt"/>
                <a:ea typeface="ＭＳ Ｐゴシック" charset="-128"/>
              </a:defRPr>
            </a:lvl3pPr>
            <a:lvl4pPr marL="1200150" indent="-1714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50000"/>
              <a:buFont typeface="Monotype Sorts" charset="0"/>
              <a:buChar char="n"/>
              <a:defRPr sz="1350">
                <a:solidFill>
                  <a:schemeClr val="accent2"/>
                </a:solidFill>
                <a:latin typeface="+mn-lt"/>
                <a:ea typeface="ＭＳ Ｐゴシック" charset="-128"/>
              </a:defRPr>
            </a:lvl4pPr>
            <a:lvl5pPr marL="1543050" indent="-1714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50000"/>
              <a:buFont typeface="Monotype Sorts" charset="0"/>
              <a:buChar char="l"/>
              <a:defRPr sz="1350">
                <a:solidFill>
                  <a:schemeClr val="accent2"/>
                </a:solidFill>
                <a:latin typeface="+mn-lt"/>
                <a:ea typeface="ＭＳ Ｐゴシック" charset="-128"/>
              </a:defRPr>
            </a:lvl5pPr>
            <a:lvl6pPr marL="1885950" indent="-1714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50000"/>
              <a:buFont typeface="Monotype Sorts" pitchFamily="96" charset="2"/>
              <a:buChar char="l"/>
              <a:defRPr sz="1350">
                <a:solidFill>
                  <a:schemeClr val="accent2"/>
                </a:solidFill>
                <a:latin typeface="+mn-lt"/>
              </a:defRPr>
            </a:lvl6pPr>
            <a:lvl7pPr marL="2228850" indent="-1714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50000"/>
              <a:buFont typeface="Monotype Sorts" pitchFamily="96" charset="2"/>
              <a:buChar char="l"/>
              <a:defRPr sz="1350">
                <a:solidFill>
                  <a:schemeClr val="accent2"/>
                </a:solidFill>
                <a:latin typeface="+mn-lt"/>
              </a:defRPr>
            </a:lvl7pPr>
            <a:lvl8pPr marL="2571750" indent="-1714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50000"/>
              <a:buFont typeface="Monotype Sorts" pitchFamily="96" charset="2"/>
              <a:buChar char="l"/>
              <a:defRPr sz="1350">
                <a:solidFill>
                  <a:schemeClr val="accent2"/>
                </a:solidFill>
                <a:latin typeface="+mn-lt"/>
              </a:defRPr>
            </a:lvl8pPr>
            <a:lvl9pPr marL="2914650" indent="-1714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50000"/>
              <a:buFont typeface="Monotype Sorts" pitchFamily="96" charset="2"/>
              <a:buChar char="l"/>
              <a:defRPr sz="1350">
                <a:solidFill>
                  <a:schemeClr val="accent2"/>
                </a:solidFill>
                <a:latin typeface="+mn-lt"/>
              </a:defRPr>
            </a:lvl9pPr>
          </a:lstStyle>
          <a:p>
            <a:r>
              <a:rPr lang="en-US" b="0" kern="0" dirty="0">
                <a:solidFill>
                  <a:srgbClr val="0000FF"/>
                </a:solidFill>
              </a:rPr>
              <a:t>Office hours: See course webpage</a:t>
            </a:r>
          </a:p>
          <a:p>
            <a:r>
              <a:rPr lang="en-US" b="0" kern="0" dirty="0">
                <a:solidFill>
                  <a:srgbClr val="0000FF"/>
                </a:solidFill>
              </a:rPr>
              <a:t>No office hours this week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6E1DCBB4-C926-1144-AD20-1232B9C4BE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FED86-94EF-254D-90EE-B810FE8299EE}" type="slidenum">
              <a:rPr lang="en-US" smtClean="0"/>
              <a:pPr/>
              <a:t>3</a:t>
            </a:fld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9A81714-17AD-5339-6DBC-D80EB0D14722}"/>
              </a:ext>
            </a:extLst>
          </p:cNvPr>
          <p:cNvGrpSpPr/>
          <p:nvPr/>
        </p:nvGrpSpPr>
        <p:grpSpPr>
          <a:xfrm>
            <a:off x="3429000" y="1724025"/>
            <a:ext cx="2057400" cy="3181350"/>
            <a:chOff x="3543300" y="1746250"/>
            <a:chExt cx="2057400" cy="3181350"/>
          </a:xfrm>
        </p:grpSpPr>
        <p:pic>
          <p:nvPicPr>
            <p:cNvPr id="3" name="Picture 2" descr="A person smiling at the camera&#10;&#10;Description automatically generated">
              <a:extLst>
                <a:ext uri="{FF2B5EF4-FFF2-40B4-BE49-F238E27FC236}">
                  <a16:creationId xmlns:a16="http://schemas.microsoft.com/office/drawing/2014/main" id="{CFDC570F-A9C0-1F36-E2ED-B500BC935D7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3200400" y="2089150"/>
              <a:ext cx="2743200" cy="2057400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FD410EB-0B0D-A97A-9367-A46BF3E941EB}"/>
                </a:ext>
              </a:extLst>
            </p:cNvPr>
            <p:cNvSpPr txBox="1"/>
            <p:nvPr/>
          </p:nvSpPr>
          <p:spPr>
            <a:xfrm>
              <a:off x="3684994" y="4589046"/>
              <a:ext cx="177401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Yong Seung Lee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212329E-685A-20B9-C928-EB62B1464287}"/>
              </a:ext>
            </a:extLst>
          </p:cNvPr>
          <p:cNvGrpSpPr/>
          <p:nvPr/>
        </p:nvGrpSpPr>
        <p:grpSpPr>
          <a:xfrm>
            <a:off x="6591300" y="1714500"/>
            <a:ext cx="2209800" cy="3213100"/>
            <a:chOff x="6591300" y="1714500"/>
            <a:chExt cx="2209800" cy="3213100"/>
          </a:xfrm>
        </p:grpSpPr>
        <p:pic>
          <p:nvPicPr>
            <p:cNvPr id="9" name="Picture 8" descr="A person in a suit smiling&#10;&#10;Description automatically generated">
              <a:extLst>
                <a:ext uri="{FF2B5EF4-FFF2-40B4-BE49-F238E27FC236}">
                  <a16:creationId xmlns:a16="http://schemas.microsoft.com/office/drawing/2014/main" id="{6601A69F-8CE1-3B42-3840-73C6E6EA9F8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723" t="10470" r="9723" b="30013"/>
            <a:stretch/>
          </p:blipFill>
          <p:spPr>
            <a:xfrm>
              <a:off x="6591300" y="1714500"/>
              <a:ext cx="2209800" cy="2743200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6D8A7DF-FA6B-6BCB-3AA5-A37C9FD45353}"/>
                </a:ext>
              </a:extLst>
            </p:cNvPr>
            <p:cNvSpPr txBox="1"/>
            <p:nvPr/>
          </p:nvSpPr>
          <p:spPr>
            <a:xfrm>
              <a:off x="7051632" y="4589046"/>
              <a:ext cx="128913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Alex Zhang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832593D0-5FF6-CD44-D96D-CA068D6BE30E}"/>
              </a:ext>
            </a:extLst>
          </p:cNvPr>
          <p:cNvSpPr txBox="1"/>
          <p:nvPr/>
        </p:nvSpPr>
        <p:spPr>
          <a:xfrm>
            <a:off x="388183" y="4566821"/>
            <a:ext cx="19287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Zachary Goldston</a:t>
            </a:r>
          </a:p>
        </p:txBody>
      </p:sp>
      <p:pic>
        <p:nvPicPr>
          <p:cNvPr id="18" name="Picture 17" descr="A person in a suit and tie&#10;&#10;Description automatically generated">
            <a:extLst>
              <a:ext uri="{FF2B5EF4-FFF2-40B4-BE49-F238E27FC236}">
                <a16:creationId xmlns:a16="http://schemas.microsoft.com/office/drawing/2014/main" id="{A2C0B283-DB8A-1F52-A92B-DD5531C55AD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95" t="8889" r="28098" b="37778"/>
          <a:stretch/>
        </p:blipFill>
        <p:spPr>
          <a:xfrm>
            <a:off x="228600" y="1724025"/>
            <a:ext cx="2247900" cy="2697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0477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  <a:ea typeface="ＭＳ Ｐゴシック" charset="0"/>
                <a:cs typeface="ＭＳ Ｐゴシック" charset="0"/>
              </a:rPr>
              <a:t>Circuit switching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0"/>
              </a:spcBef>
            </a:pPr>
            <a:r>
              <a:rPr lang="en-US" dirty="0">
                <a:ea typeface="ＭＳ Ｐゴシック" charset="0"/>
                <a:cs typeface="ＭＳ Ｐゴシック" charset="0"/>
              </a:rPr>
              <a:t>Pros</a:t>
            </a:r>
          </a:p>
          <a:p>
            <a:pPr lvl="1">
              <a:lnSpc>
                <a:spcPct val="110000"/>
              </a:lnSpc>
              <a:spcBef>
                <a:spcPts val="0"/>
              </a:spcBef>
            </a:pPr>
            <a:r>
              <a:rPr lang="en-US" dirty="0">
                <a:ea typeface="ＭＳ Ｐゴシック" charset="0"/>
              </a:rPr>
              <a:t>Predictable performance </a:t>
            </a:r>
          </a:p>
          <a:p>
            <a:pPr lvl="1">
              <a:lnSpc>
                <a:spcPct val="110000"/>
              </a:lnSpc>
              <a:spcBef>
                <a:spcPts val="0"/>
              </a:spcBef>
            </a:pPr>
            <a:r>
              <a:rPr lang="en-US" dirty="0">
                <a:ea typeface="ＭＳ Ｐゴシック" charset="0"/>
              </a:rPr>
              <a:t>Simple/fast switching (once circuit established)</a:t>
            </a:r>
          </a:p>
          <a:p>
            <a:pPr lvl="1">
              <a:spcBef>
                <a:spcPts val="0"/>
              </a:spcBef>
            </a:pPr>
            <a:endParaRPr lang="en-US" dirty="0">
              <a:ea typeface="ＭＳ Ｐゴシック" charset="0"/>
            </a:endParaRPr>
          </a:p>
          <a:p>
            <a:pPr>
              <a:spcBef>
                <a:spcPts val="0"/>
              </a:spcBef>
            </a:pPr>
            <a:r>
              <a:rPr lang="en-US" dirty="0">
                <a:ea typeface="ＭＳ Ｐゴシック" charset="0"/>
                <a:cs typeface="ＭＳ Ｐゴシック" charset="0"/>
              </a:rPr>
              <a:t>Cons</a:t>
            </a:r>
          </a:p>
          <a:p>
            <a:pPr lvl="1">
              <a:lnSpc>
                <a:spcPct val="110000"/>
              </a:lnSpc>
              <a:spcBef>
                <a:spcPts val="0"/>
              </a:spcBef>
            </a:pPr>
            <a:r>
              <a:rPr lang="en-US" dirty="0">
                <a:ea typeface="ＭＳ Ｐゴシック" charset="0"/>
                <a:cs typeface="ＭＳ Ｐゴシック" charset="0"/>
              </a:rPr>
              <a:t>Complexity of circuit setup/teardown</a:t>
            </a:r>
          </a:p>
          <a:p>
            <a:pPr lvl="1">
              <a:lnSpc>
                <a:spcPct val="110000"/>
              </a:lnSpc>
              <a:spcBef>
                <a:spcPts val="0"/>
              </a:spcBef>
            </a:pPr>
            <a:r>
              <a:rPr lang="en-US" dirty="0">
                <a:ea typeface="ＭＳ Ｐゴシック" charset="0"/>
                <a:cs typeface="ＭＳ Ｐゴシック" charset="0"/>
              </a:rPr>
              <a:t>Inefficient when traffic is bursty</a:t>
            </a:r>
          </a:p>
          <a:p>
            <a:pPr lvl="1">
              <a:lnSpc>
                <a:spcPct val="110000"/>
              </a:lnSpc>
              <a:spcBef>
                <a:spcPts val="0"/>
              </a:spcBef>
            </a:pPr>
            <a:r>
              <a:rPr lang="en-US" dirty="0">
                <a:ea typeface="ＭＳ Ｐゴシック" charset="0"/>
                <a:cs typeface="ＭＳ Ｐゴシック" charset="0"/>
              </a:rPr>
              <a:t>Circuit setup adds delay</a:t>
            </a:r>
          </a:p>
          <a:p>
            <a:pPr lvl="1">
              <a:lnSpc>
                <a:spcPct val="110000"/>
              </a:lnSpc>
              <a:spcBef>
                <a:spcPts val="0"/>
              </a:spcBef>
            </a:pPr>
            <a:r>
              <a:rPr lang="en-US" dirty="0">
                <a:ea typeface="ＭＳ Ｐゴシック" charset="0"/>
                <a:cs typeface="ＭＳ Ｐゴシック" charset="0"/>
              </a:rPr>
              <a:t>Switch fails </a:t>
            </a:r>
            <a:r>
              <a:rPr lang="en-US" dirty="0">
                <a:ea typeface="ＭＳ Ｐゴシック" charset="0"/>
                <a:cs typeface="ＭＳ Ｐゴシック" charset="0"/>
                <a:sym typeface="Wingdings"/>
              </a:rPr>
              <a:t></a:t>
            </a:r>
            <a:r>
              <a:rPr lang="en-US" dirty="0">
                <a:ea typeface="ＭＳ Ｐゴシック" charset="0"/>
                <a:cs typeface="ＭＳ Ｐゴシック" charset="0"/>
              </a:rPr>
              <a:t> its circuit(s) fails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012455-CDD0-A741-86B9-7F4C2043A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363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Each packet contains destination (</a:t>
            </a:r>
            <a:r>
              <a:rPr lang="en-US" dirty="0" err="1">
                <a:solidFill>
                  <a:srgbClr val="0000FF"/>
                </a:solidFill>
              </a:rPr>
              <a:t>dst</a:t>
            </a:r>
            <a:r>
              <a:rPr lang="en-US" dirty="0"/>
              <a:t>)</a:t>
            </a:r>
          </a:p>
          <a:p>
            <a:r>
              <a:rPr lang="en-US" dirty="0"/>
              <a:t>Each packet treated independently</a:t>
            </a:r>
          </a:p>
        </p:txBody>
      </p:sp>
      <p:sp>
        <p:nvSpPr>
          <p:cNvPr id="1244" name="Shape 1244"/>
          <p:cNvSpPr/>
          <p:nvPr/>
        </p:nvSpPr>
        <p:spPr>
          <a:xfrm>
            <a:off x="3679032" y="2314041"/>
            <a:ext cx="1785938" cy="1921617"/>
          </a:xfrm>
          <a:prstGeom prst="roundRect">
            <a:avLst>
              <a:gd name="adj" fmla="val 7500"/>
            </a:avLst>
          </a:prstGeom>
          <a:solidFill>
            <a:srgbClr val="EBEBEB"/>
          </a:solidFill>
          <a:ln w="63500">
            <a:solidFill>
              <a:srgbClr val="424242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1246" name="Shape 1246"/>
          <p:cNvSpPr/>
          <p:nvPr/>
        </p:nvSpPr>
        <p:spPr>
          <a:xfrm flipV="1">
            <a:off x="2285999" y="2865312"/>
            <a:ext cx="1669313" cy="1239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092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247" name="Shape 1247"/>
          <p:cNvSpPr/>
          <p:nvPr/>
        </p:nvSpPr>
        <p:spPr>
          <a:xfrm>
            <a:off x="2062758" y="2689088"/>
            <a:ext cx="357188" cy="3571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1248" name="Shape 1248"/>
          <p:cNvSpPr/>
          <p:nvPr/>
        </p:nvSpPr>
        <p:spPr>
          <a:xfrm flipV="1">
            <a:off x="5208651" y="2862199"/>
            <a:ext cx="1667222" cy="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092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249" name="Shape 1249"/>
          <p:cNvSpPr/>
          <p:nvPr/>
        </p:nvSpPr>
        <p:spPr>
          <a:xfrm>
            <a:off x="6741915" y="2689088"/>
            <a:ext cx="357188" cy="3571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1252" name="Shape 1252"/>
          <p:cNvSpPr/>
          <p:nvPr/>
        </p:nvSpPr>
        <p:spPr>
          <a:xfrm flipV="1">
            <a:off x="2277070" y="3541251"/>
            <a:ext cx="1669313" cy="1240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092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253" name="Shape 1253"/>
          <p:cNvSpPr/>
          <p:nvPr/>
        </p:nvSpPr>
        <p:spPr>
          <a:xfrm>
            <a:off x="2053829" y="3367744"/>
            <a:ext cx="357188" cy="3571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1254" name="Shape 1254"/>
          <p:cNvSpPr/>
          <p:nvPr/>
        </p:nvSpPr>
        <p:spPr>
          <a:xfrm flipV="1">
            <a:off x="5197077" y="3541942"/>
            <a:ext cx="1667222" cy="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092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255" name="Shape 1255"/>
          <p:cNvSpPr/>
          <p:nvPr/>
        </p:nvSpPr>
        <p:spPr>
          <a:xfrm>
            <a:off x="6732984" y="3367744"/>
            <a:ext cx="357188" cy="3571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1258" name="Shape 1258"/>
          <p:cNvSpPr/>
          <p:nvPr/>
        </p:nvSpPr>
        <p:spPr>
          <a:xfrm>
            <a:off x="4107391" y="1828800"/>
            <a:ext cx="972934" cy="4615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675" tIns="35675" rIns="35675" bIns="35675" anchor="ctr">
            <a:spAutoFit/>
          </a:bodyPr>
          <a:lstStyle>
            <a:lvl1pPr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531" dirty="0"/>
              <a:t>switch</a:t>
            </a:r>
          </a:p>
        </p:txBody>
      </p:sp>
      <p:sp>
        <p:nvSpPr>
          <p:cNvPr id="1260" name="Shape 1260"/>
          <p:cNvSpPr/>
          <p:nvPr/>
        </p:nvSpPr>
        <p:spPr>
          <a:xfrm>
            <a:off x="7197792" y="3275405"/>
            <a:ext cx="504858" cy="4615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675" tIns="35675" rIns="35675" bIns="35675" anchor="ctr">
            <a:spAutoFit/>
          </a:bodyPr>
          <a:lstStyle>
            <a:lvl1pPr>
              <a:defRPr b="1">
                <a:solidFill>
                  <a:srgbClr val="0096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531">
                <a:solidFill>
                  <a:srgbClr val="0000FF"/>
                </a:solidFill>
              </a:rPr>
              <a:t>dst</a:t>
            </a:r>
          </a:p>
        </p:txBody>
      </p:sp>
      <p:sp>
        <p:nvSpPr>
          <p:cNvPr id="2" name="Rectangle 1"/>
          <p:cNvSpPr/>
          <p:nvPr/>
        </p:nvSpPr>
        <p:spPr>
          <a:xfrm>
            <a:off x="2285999" y="2619748"/>
            <a:ext cx="283486" cy="504794"/>
          </a:xfrm>
          <a:prstGeom prst="rect">
            <a:avLst/>
          </a:prstGeom>
          <a:solidFill>
            <a:srgbClr val="D3A600"/>
          </a:solidFill>
          <a:ln w="12700" cap="flat">
            <a:solidFill>
              <a:schemeClr val="bg1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675" tIns="35675" rIns="35675" bIns="35675" numCol="1" spcCol="38055" rtlCol="0" anchor="ctr">
            <a:spAutoFit/>
          </a:bodyPr>
          <a:lstStyle/>
          <a:p>
            <a:pPr rtl="0" latinLnBrk="1" hangingPunct="0"/>
            <a:endParaRPr lang="en-US" sz="2812">
              <a:solidFill>
                <a:srgbClr val="000090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2251413" y="3370247"/>
            <a:ext cx="283486" cy="504794"/>
          </a:xfrm>
          <a:prstGeom prst="rect">
            <a:avLst/>
          </a:prstGeom>
          <a:solidFill>
            <a:srgbClr val="D3A600"/>
          </a:solidFill>
          <a:ln w="12700" cap="flat">
            <a:solidFill>
              <a:schemeClr val="bg1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675" tIns="35675" rIns="35675" bIns="35675" numCol="1" spcCol="38055" rtlCol="0" anchor="ctr">
            <a:spAutoFit/>
          </a:bodyPr>
          <a:lstStyle/>
          <a:p>
            <a:pPr rtl="0" latinLnBrk="1" hangingPunct="0"/>
            <a:endParaRPr lang="en-US" sz="2812">
              <a:solidFill>
                <a:srgbClr val="000090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2330485" y="2742572"/>
            <a:ext cx="283486" cy="504794"/>
          </a:xfrm>
          <a:prstGeom prst="rect">
            <a:avLst/>
          </a:prstGeom>
          <a:solidFill>
            <a:srgbClr val="D3A600"/>
          </a:solidFill>
          <a:ln w="12700" cap="flat">
            <a:solidFill>
              <a:schemeClr val="bg1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675" tIns="35675" rIns="35675" bIns="35675" numCol="1" spcCol="38055" rtlCol="0" anchor="ctr">
            <a:spAutoFit/>
          </a:bodyPr>
          <a:lstStyle/>
          <a:p>
            <a:pPr rtl="0" latinLnBrk="1" hangingPunct="0"/>
            <a:endParaRPr lang="en-US" sz="2812">
              <a:solidFill>
                <a:srgbClr val="000090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Packet switching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F515E8-7FC6-A34B-966A-23182E80CD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534129"/>
      </p:ext>
    </p:extLst>
  </p:cSld>
  <p:clrMapOvr>
    <a:masterClrMapping/>
  </p:clrMapOvr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1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1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0 L 0.15417 -0.00231 L 0.26893 0.07083 L 0.45886 0.07523 " pathEditMode="relative" rAng="0" ptsTypes="AAAA">
                                      <p:cBhvr>
                                        <p:cTn id="42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934" y="3634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000"/>
                            </p:stCondLst>
                            <p:childTnLst>
                              <p:par>
                                <p:cTn id="44" presetID="1" presetClass="entr" presetSubtype="0" fill="hold" grpId="1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444E-6 -0.00231 L 0.15538 -0.00231 L 0.27101 0.00185 L 0.46268 0.00208 " pathEditMode="relative" rAng="0" ptsTypes="AAAA">
                                      <p:cBhvr>
                                        <p:cTn id="47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125" y="208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000"/>
                            </p:stCondLst>
                            <p:childTnLst>
                              <p:par>
                                <p:cTn id="49" presetID="1" presetClass="entr" presetSubtype="0" fill="hold" grpId="1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4.44444E-6 L 0.15417 -0.00232 L 0.26893 0.07083 L 0.45886 0.07523 " pathEditMode="relative" rAng="0" ptsTypes="AAAA">
                                      <p:cBhvr>
                                        <p:cTn id="52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934" y="3634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44" grpId="0" animBg="1" advAuto="0"/>
      <p:bldP spid="1246" grpId="0" animBg="1" advAuto="0"/>
      <p:bldP spid="1247" grpId="0" animBg="1" advAuto="0"/>
      <p:bldP spid="1248" grpId="0" animBg="1" advAuto="0"/>
      <p:bldP spid="1249" grpId="0" animBg="1" advAuto="0"/>
      <p:bldP spid="1252" grpId="0" animBg="1" advAuto="0"/>
      <p:bldP spid="1253" grpId="0" animBg="1" advAuto="0"/>
      <p:bldP spid="1254" grpId="0" animBg="1" advAuto="0"/>
      <p:bldP spid="1255" grpId="0" animBg="1" advAuto="0"/>
      <p:bldP spid="1258" grpId="0" animBg="1" advAuto="0"/>
      <p:bldP spid="1260" grpId="0" animBg="1" advAuto="0"/>
      <p:bldP spid="2" grpId="0" animBg="1"/>
      <p:bldP spid="2" grpId="1" animBg="1"/>
      <p:bldP spid="23" grpId="0" animBg="1"/>
      <p:bldP spid="23" grpId="1" animBg="1"/>
      <p:bldP spid="25" grpId="0" animBg="1"/>
      <p:bldP spid="25" grpId="1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/>
          <p:cNvSpPr>
            <a:spLocks noGrp="1"/>
          </p:cNvSpPr>
          <p:nvPr>
            <p:ph idx="1"/>
          </p:nvPr>
        </p:nvSpPr>
        <p:spPr>
          <a:xfrm>
            <a:off x="685800" y="1600200"/>
            <a:ext cx="7924800" cy="4419600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Each packet contains destination (</a:t>
            </a:r>
            <a:r>
              <a:rPr lang="en-US" dirty="0" err="1">
                <a:solidFill>
                  <a:srgbClr val="0000FF"/>
                </a:solidFill>
              </a:rPr>
              <a:t>dst</a:t>
            </a:r>
            <a:r>
              <a:rPr lang="en-US" dirty="0"/>
              <a:t>)</a:t>
            </a:r>
          </a:p>
          <a:p>
            <a:r>
              <a:rPr lang="en-US" dirty="0"/>
              <a:t>Each packet treated independently</a:t>
            </a:r>
          </a:p>
          <a:p>
            <a:r>
              <a:rPr lang="en-US" dirty="0">
                <a:solidFill>
                  <a:srgbClr val="0000FF"/>
                </a:solidFill>
              </a:rPr>
              <a:t>With buffers to absolve transient overloads</a:t>
            </a:r>
          </a:p>
        </p:txBody>
      </p:sp>
      <p:sp>
        <p:nvSpPr>
          <p:cNvPr id="29" name="Shape 1244"/>
          <p:cNvSpPr/>
          <p:nvPr/>
        </p:nvSpPr>
        <p:spPr>
          <a:xfrm>
            <a:off x="3679032" y="2314041"/>
            <a:ext cx="1785938" cy="1921617"/>
          </a:xfrm>
          <a:prstGeom prst="roundRect">
            <a:avLst>
              <a:gd name="adj" fmla="val 7500"/>
            </a:avLst>
          </a:prstGeom>
          <a:solidFill>
            <a:srgbClr val="EBEBEB"/>
          </a:solidFill>
          <a:ln w="63500">
            <a:solidFill>
              <a:srgbClr val="424242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Packet switching</a:t>
            </a:r>
          </a:p>
        </p:txBody>
      </p:sp>
      <p:sp>
        <p:nvSpPr>
          <p:cNvPr id="1246" name="Shape 1246"/>
          <p:cNvSpPr/>
          <p:nvPr/>
        </p:nvSpPr>
        <p:spPr>
          <a:xfrm flipV="1">
            <a:off x="2285999" y="2865312"/>
            <a:ext cx="1669313" cy="1239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092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247" name="Shape 1247"/>
          <p:cNvSpPr/>
          <p:nvPr/>
        </p:nvSpPr>
        <p:spPr>
          <a:xfrm>
            <a:off x="2062758" y="2689088"/>
            <a:ext cx="357188" cy="3571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1248" name="Shape 1248"/>
          <p:cNvSpPr/>
          <p:nvPr/>
        </p:nvSpPr>
        <p:spPr>
          <a:xfrm flipV="1">
            <a:off x="5208651" y="2862199"/>
            <a:ext cx="1667222" cy="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092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249" name="Shape 1249"/>
          <p:cNvSpPr/>
          <p:nvPr/>
        </p:nvSpPr>
        <p:spPr>
          <a:xfrm>
            <a:off x="6741915" y="2689088"/>
            <a:ext cx="357188" cy="3571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1252" name="Shape 1252"/>
          <p:cNvSpPr/>
          <p:nvPr/>
        </p:nvSpPr>
        <p:spPr>
          <a:xfrm flipV="1">
            <a:off x="2277070" y="3541251"/>
            <a:ext cx="1669313" cy="1240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092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253" name="Shape 1253"/>
          <p:cNvSpPr/>
          <p:nvPr/>
        </p:nvSpPr>
        <p:spPr>
          <a:xfrm>
            <a:off x="2053829" y="3367744"/>
            <a:ext cx="357188" cy="3571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1254" name="Shape 1254"/>
          <p:cNvSpPr/>
          <p:nvPr/>
        </p:nvSpPr>
        <p:spPr>
          <a:xfrm flipV="1">
            <a:off x="5197077" y="3541942"/>
            <a:ext cx="1667222" cy="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092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1255" name="Shape 1255"/>
          <p:cNvSpPr/>
          <p:nvPr/>
        </p:nvSpPr>
        <p:spPr>
          <a:xfrm>
            <a:off x="6732984" y="3367744"/>
            <a:ext cx="357188" cy="3571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2" name="Rectangle 1"/>
          <p:cNvSpPr/>
          <p:nvPr/>
        </p:nvSpPr>
        <p:spPr>
          <a:xfrm>
            <a:off x="2285999" y="2675563"/>
            <a:ext cx="283486" cy="504794"/>
          </a:xfrm>
          <a:prstGeom prst="rect">
            <a:avLst/>
          </a:prstGeom>
          <a:solidFill>
            <a:srgbClr val="D3A600"/>
          </a:solidFill>
          <a:ln w="12700" cap="flat">
            <a:solidFill>
              <a:schemeClr val="bg1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675" tIns="35675" rIns="35675" bIns="35675" numCol="1" spcCol="38055" rtlCol="0" anchor="ctr">
            <a:spAutoFit/>
          </a:bodyPr>
          <a:lstStyle/>
          <a:p>
            <a:pPr rtl="0" latinLnBrk="1" hangingPunct="0"/>
            <a:endParaRPr lang="en-US" sz="2812">
              <a:solidFill>
                <a:srgbClr val="000090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2393156" y="2726905"/>
            <a:ext cx="283486" cy="504794"/>
          </a:xfrm>
          <a:prstGeom prst="rect">
            <a:avLst/>
          </a:prstGeom>
          <a:solidFill>
            <a:srgbClr val="D3A600"/>
          </a:solidFill>
          <a:ln w="12700" cap="flat">
            <a:solidFill>
              <a:schemeClr val="bg1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675" tIns="35675" rIns="35675" bIns="35675" numCol="1" spcCol="38055" rtlCol="0" anchor="ctr">
            <a:spAutoFit/>
          </a:bodyPr>
          <a:lstStyle/>
          <a:p>
            <a:pPr rtl="0" latinLnBrk="1" hangingPunct="0"/>
            <a:endParaRPr lang="en-US" sz="2812">
              <a:solidFill>
                <a:srgbClr val="000090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2251413" y="3370247"/>
            <a:ext cx="283486" cy="504794"/>
          </a:xfrm>
          <a:prstGeom prst="rect">
            <a:avLst/>
          </a:prstGeom>
          <a:solidFill>
            <a:srgbClr val="D3A600"/>
          </a:solidFill>
          <a:ln w="12700" cap="flat">
            <a:solidFill>
              <a:schemeClr val="bg1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5675" tIns="35675" rIns="35675" bIns="35675" numCol="1" spcCol="38055" rtlCol="0" anchor="ctr">
            <a:spAutoFit/>
          </a:bodyPr>
          <a:lstStyle/>
          <a:p>
            <a:pPr rtl="0" latinLnBrk="1" hangingPunct="0"/>
            <a:endParaRPr lang="en-US" sz="2812">
              <a:solidFill>
                <a:srgbClr val="000090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32" name="Shape 1258"/>
          <p:cNvSpPr/>
          <p:nvPr/>
        </p:nvSpPr>
        <p:spPr>
          <a:xfrm>
            <a:off x="4107391" y="1828800"/>
            <a:ext cx="972934" cy="4615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675" tIns="35675" rIns="35675" bIns="35675" anchor="ctr">
            <a:spAutoFit/>
          </a:bodyPr>
          <a:lstStyle>
            <a:lvl1pPr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531" dirty="0"/>
              <a:t>switch</a:t>
            </a:r>
          </a:p>
        </p:txBody>
      </p:sp>
      <p:sp>
        <p:nvSpPr>
          <p:cNvPr id="34" name="Shape 1260"/>
          <p:cNvSpPr/>
          <p:nvPr/>
        </p:nvSpPr>
        <p:spPr>
          <a:xfrm>
            <a:off x="7197792" y="3275405"/>
            <a:ext cx="504858" cy="4615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675" tIns="35675" rIns="35675" bIns="35675" anchor="ctr">
            <a:spAutoFit/>
          </a:bodyPr>
          <a:lstStyle>
            <a:lvl1pPr>
              <a:defRPr b="1">
                <a:solidFill>
                  <a:srgbClr val="0096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531" dirty="0">
                <a:solidFill>
                  <a:srgbClr val="0000FF"/>
                </a:solidFill>
              </a:rPr>
              <a:t>dst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4414915" y="2926216"/>
            <a:ext cx="595792" cy="550155"/>
            <a:chOff x="6096000" y="4330700"/>
            <a:chExt cx="2031982" cy="1320800"/>
          </a:xfrm>
        </p:grpSpPr>
        <p:sp>
          <p:nvSpPr>
            <p:cNvPr id="20" name="Shape 1123"/>
            <p:cNvSpPr/>
            <p:nvPr/>
          </p:nvSpPr>
          <p:spPr>
            <a:xfrm flipH="1" flipV="1">
              <a:off x="8123810" y="4330700"/>
              <a:ext cx="10" cy="1320800"/>
            </a:xfrm>
            <a:prstGeom prst="line">
              <a:avLst/>
            </a:prstGeom>
            <a:ln w="63500">
              <a:solidFill>
                <a:srgbClr val="424242"/>
              </a:solidFill>
              <a:miter lim="400000"/>
            </a:ln>
          </p:spPr>
          <p:txBody>
            <a:bodyPr lIns="0" tIns="0" rIns="0" bIns="0" anchor="ctr"/>
            <a:lstStyle/>
            <a:p>
              <a:pPr defTabSz="321092">
                <a:defRPr sz="1200">
                  <a:latin typeface="Helvetica"/>
                  <a:ea typeface="Helvetica"/>
                  <a:cs typeface="Helvetica"/>
                  <a:sym typeface="Helvetica"/>
                </a:defRPr>
              </a:pPr>
              <a:endParaRPr sz="844"/>
            </a:p>
          </p:txBody>
        </p:sp>
        <p:sp>
          <p:nvSpPr>
            <p:cNvPr id="21" name="Shape 1125"/>
            <p:cNvSpPr/>
            <p:nvPr/>
          </p:nvSpPr>
          <p:spPr>
            <a:xfrm>
              <a:off x="6096000" y="4354555"/>
              <a:ext cx="2031982" cy="20"/>
            </a:xfrm>
            <a:prstGeom prst="line">
              <a:avLst/>
            </a:prstGeom>
            <a:ln w="63500">
              <a:solidFill>
                <a:srgbClr val="424242"/>
              </a:solidFill>
              <a:miter lim="400000"/>
            </a:ln>
          </p:spPr>
          <p:txBody>
            <a:bodyPr lIns="0" tIns="0" rIns="0" bIns="0" anchor="ctr"/>
            <a:lstStyle/>
            <a:p>
              <a:pPr defTabSz="321092">
                <a:defRPr sz="1200">
                  <a:latin typeface="Helvetica"/>
                  <a:ea typeface="Helvetica"/>
                  <a:cs typeface="Helvetica"/>
                  <a:sym typeface="Helvetica"/>
                </a:defRPr>
              </a:pPr>
              <a:endParaRPr sz="844"/>
            </a:p>
          </p:txBody>
        </p:sp>
        <p:sp>
          <p:nvSpPr>
            <p:cNvPr id="22" name="Shape 1126"/>
            <p:cNvSpPr/>
            <p:nvPr/>
          </p:nvSpPr>
          <p:spPr>
            <a:xfrm>
              <a:off x="6096000" y="5625112"/>
              <a:ext cx="2029169" cy="705"/>
            </a:xfrm>
            <a:prstGeom prst="line">
              <a:avLst/>
            </a:prstGeom>
            <a:ln w="63500">
              <a:solidFill>
                <a:srgbClr val="424242"/>
              </a:solidFill>
              <a:miter lim="400000"/>
            </a:ln>
          </p:spPr>
          <p:txBody>
            <a:bodyPr lIns="0" tIns="0" rIns="0" bIns="0" anchor="ctr"/>
            <a:lstStyle/>
            <a:p>
              <a:pPr defTabSz="321092">
                <a:defRPr sz="1200">
                  <a:latin typeface="Helvetica"/>
                  <a:ea typeface="Helvetica"/>
                  <a:cs typeface="Helvetica"/>
                  <a:sym typeface="Helvetica"/>
                </a:defRPr>
              </a:pPr>
              <a:endParaRPr sz="844"/>
            </a:p>
          </p:txBody>
        </p:sp>
      </p:grp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AF6BAE-A2D8-5E45-8255-9A8A97DAF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707849"/>
      </p:ext>
    </p:extLst>
  </p:cSld>
  <p:clrMapOvr>
    <a:masterClrMapping/>
  </p:clrMapOvr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7.40741E-7 L 0.15417 -0.00231 L 0.26893 0.07083 L 0.45886 0.07523 " pathEditMode="relative" rAng="0" ptsTypes="AAAA">
                                      <p:cBhvr>
                                        <p:cTn id="12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934" y="3634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1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444E-6 -7.40741E-7 L 0.09063 -7.40741E-7 L 0.15851 -0.05625 L 0.27049 -0.06065 " pathEditMode="relative" rAng="0" ptsTypes="AAAA">
                                      <p:cBhvr>
                                        <p:cTn id="14" dur="1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524" y="-3032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-4.44444E-6 L 0.08073 -0.00115 L 0.14097 0.03866 L 0.24115 0.04144 " pathEditMode="relative" rAng="0" ptsTypes="AAAA">
                                      <p:cBhvr>
                                        <p:cTn id="16" dur="18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049" y="201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24" grpId="0" animBg="1"/>
      <p:bldP spid="24" grpId="1" animBg="1"/>
      <p:bldP spid="26" grpId="0" animBg="1"/>
      <p:bldP spid="26" grpId="1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  <a:ea typeface="ＭＳ Ｐゴシック" charset="0"/>
                <a:cs typeface="ＭＳ Ｐゴシック" charset="0"/>
              </a:rPr>
              <a:t>Packet switching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0"/>
              </a:spcBef>
            </a:pPr>
            <a:r>
              <a:rPr lang="en-US" dirty="0">
                <a:ea typeface="ＭＳ Ｐゴシック" charset="0"/>
                <a:cs typeface="ＭＳ Ｐゴシック" charset="0"/>
              </a:rPr>
              <a:t>Pros</a:t>
            </a:r>
          </a:p>
          <a:p>
            <a:pPr lvl="1">
              <a:spcBef>
                <a:spcPts val="0"/>
              </a:spcBef>
            </a:pPr>
            <a:r>
              <a:rPr lang="en-US" dirty="0">
                <a:ea typeface="ＭＳ Ｐゴシック" charset="0"/>
              </a:rPr>
              <a:t>Efficient use of network resources</a:t>
            </a:r>
          </a:p>
          <a:p>
            <a:pPr lvl="1">
              <a:spcBef>
                <a:spcPts val="0"/>
              </a:spcBef>
            </a:pPr>
            <a:r>
              <a:rPr lang="en-US" dirty="0">
                <a:solidFill>
                  <a:srgbClr val="0000FF"/>
                </a:solidFill>
                <a:ea typeface="ＭＳ Ｐゴシック" charset="0"/>
              </a:rPr>
              <a:t>Simpler to implement</a:t>
            </a:r>
          </a:p>
          <a:p>
            <a:pPr lvl="1">
              <a:spcBef>
                <a:spcPts val="0"/>
              </a:spcBef>
            </a:pPr>
            <a:r>
              <a:rPr lang="en-US" dirty="0">
                <a:solidFill>
                  <a:srgbClr val="0000FF"/>
                </a:solidFill>
                <a:ea typeface="ＭＳ Ｐゴシック" charset="0"/>
              </a:rPr>
              <a:t>Robust: can “route around trouble” </a:t>
            </a:r>
          </a:p>
          <a:p>
            <a:pPr lvl="1">
              <a:spcBef>
                <a:spcPts val="0"/>
              </a:spcBef>
            </a:pPr>
            <a:endParaRPr lang="en-US" dirty="0">
              <a:ea typeface="ＭＳ Ｐゴシック" charset="0"/>
            </a:endParaRPr>
          </a:p>
          <a:p>
            <a:pPr>
              <a:spcBef>
                <a:spcPts val="0"/>
              </a:spcBef>
            </a:pPr>
            <a:r>
              <a:rPr lang="en-US" dirty="0">
                <a:ea typeface="ＭＳ Ｐゴシック" charset="0"/>
                <a:cs typeface="ＭＳ Ｐゴシック" charset="0"/>
              </a:rPr>
              <a:t>Cons</a:t>
            </a:r>
          </a:p>
          <a:p>
            <a:pPr lvl="1">
              <a:spcBef>
                <a:spcPts val="0"/>
              </a:spcBef>
            </a:pPr>
            <a:r>
              <a:rPr lang="en-US" dirty="0">
                <a:ea typeface="ＭＳ Ｐゴシック" charset="0"/>
                <a:cs typeface="ＭＳ Ｐゴシック" charset="0"/>
              </a:rPr>
              <a:t>Unpredictable performance</a:t>
            </a:r>
          </a:p>
          <a:p>
            <a:pPr lvl="1">
              <a:spcBef>
                <a:spcPts val="0"/>
              </a:spcBef>
            </a:pPr>
            <a:r>
              <a:rPr lang="en-US" dirty="0">
                <a:ea typeface="ＭＳ Ｐゴシック" charset="0"/>
                <a:cs typeface="ＭＳ Ｐゴシック" charset="0"/>
              </a:rPr>
              <a:t>Requires buffer management and congestion control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A615C5-4E23-1944-8F8D-6EDB5CD4F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84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Statistical multiplexing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00FF"/>
                </a:solidFill>
              </a:rPr>
              <a:t>Allowing more demands than the network can handle</a:t>
            </a:r>
          </a:p>
          <a:p>
            <a:pPr lvl="1"/>
            <a:r>
              <a:rPr lang="en-US" dirty="0"/>
              <a:t>Hoping that not all demands are required at the same time</a:t>
            </a:r>
          </a:p>
          <a:p>
            <a:pPr lvl="1"/>
            <a:r>
              <a:rPr lang="en-US" dirty="0"/>
              <a:t>Results in unpredictability</a:t>
            </a:r>
          </a:p>
          <a:p>
            <a:pPr lvl="1"/>
            <a:r>
              <a:rPr lang="en-US" dirty="0"/>
              <a:t>Works well except for the extreme cases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E51A19-6713-4C45-9CC2-654D3B8F0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85656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5-minute break!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68B3004-3A16-1D4F-936E-29F183C0B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DBA46A-FB64-9C48-B6E5-5C8E969FF9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2EB77-FB6C-2244-A076-ADF097535D48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34425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we evaluate a network?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E205AA3-2D9E-7E47-895B-199E73959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2EB77-FB6C-2244-A076-ADF097535D48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85334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metrics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Delay</a:t>
            </a:r>
          </a:p>
          <a:p>
            <a:r>
              <a:rPr lang="en-US" dirty="0"/>
              <a:t>Loss </a:t>
            </a:r>
          </a:p>
          <a:p>
            <a:r>
              <a:rPr lang="en-US" dirty="0"/>
              <a:t>Throughput</a:t>
            </a:r>
          </a:p>
          <a:p>
            <a:pPr marL="222987" indent="0">
              <a:buNone/>
            </a:pPr>
            <a:r>
              <a:rPr lang="en-US" i="1" dirty="0">
                <a:solidFill>
                  <a:srgbClr val="800080"/>
                </a:solidFill>
              </a:rPr>
              <a:t>		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A51501-78F7-4344-AD3B-09FB951CA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80981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Delay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long does it take to send a packet from its source to destination?</a:t>
            </a:r>
          </a:p>
          <a:p>
            <a:pPr marL="222987" indent="0">
              <a:buNone/>
            </a:pPr>
            <a:r>
              <a:rPr lang="en-US" dirty="0"/>
              <a:t> 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42CC73-DA19-B74C-BBC1-93B0D9311A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76261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Delay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00FF"/>
                </a:solidFill>
              </a:rPr>
              <a:t>Consists of four components</a:t>
            </a:r>
          </a:p>
          <a:p>
            <a:pPr lvl="1"/>
            <a:r>
              <a:rPr lang="en-US" dirty="0"/>
              <a:t>Transmission delay</a:t>
            </a:r>
          </a:p>
          <a:p>
            <a:pPr lvl="1"/>
            <a:r>
              <a:rPr lang="en-US" dirty="0"/>
              <a:t>Propagation delay</a:t>
            </a:r>
          </a:p>
          <a:p>
            <a:pPr lvl="1"/>
            <a:r>
              <a:rPr lang="en-US" dirty="0"/>
              <a:t>Queuing delay</a:t>
            </a:r>
          </a:p>
          <a:p>
            <a:pPr lvl="1"/>
            <a:r>
              <a:rPr lang="en-US" dirty="0"/>
              <a:t>Processing delay</a:t>
            </a:r>
          </a:p>
        </p:txBody>
      </p:sp>
      <p:sp>
        <p:nvSpPr>
          <p:cNvPr id="4" name="Right Brace 3"/>
          <p:cNvSpPr/>
          <p:nvPr/>
        </p:nvSpPr>
        <p:spPr>
          <a:xfrm>
            <a:off x="4464810" y="2112577"/>
            <a:ext cx="368524" cy="935423"/>
          </a:xfrm>
          <a:prstGeom prst="rightBrace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64287" tIns="32143" rIns="64287" bIns="32143" numCol="1" spcCol="38096" rtlCol="0" anchor="t">
            <a:noAutofit/>
          </a:bodyPr>
          <a:lstStyle/>
          <a:p>
            <a:pPr defTabSz="642849" latinLnBrk="1" hangingPunct="0"/>
            <a:endParaRPr lang="en-US" sz="2400">
              <a:solidFill>
                <a:schemeClr val="accent2"/>
              </a:solidFill>
              <a:ea typeface="Arial" charset="0"/>
              <a:cs typeface="Arial" charset="0"/>
            </a:endParaRPr>
          </a:p>
        </p:txBody>
      </p:sp>
      <p:sp>
        <p:nvSpPr>
          <p:cNvPr id="5" name="Right Brace 4"/>
          <p:cNvSpPr/>
          <p:nvPr/>
        </p:nvSpPr>
        <p:spPr>
          <a:xfrm>
            <a:off x="4464810" y="3048000"/>
            <a:ext cx="368524" cy="935423"/>
          </a:xfrm>
          <a:prstGeom prst="rightBrace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64287" tIns="32143" rIns="64287" bIns="32143" numCol="1" spcCol="38096" rtlCol="0" anchor="t">
            <a:noAutofit/>
          </a:bodyPr>
          <a:lstStyle/>
          <a:p>
            <a:pPr defTabSz="642849" latinLnBrk="1" hangingPunct="0"/>
            <a:endParaRPr lang="en-US" sz="2400">
              <a:solidFill>
                <a:schemeClr val="accent2"/>
              </a:solidFill>
              <a:ea typeface="Arial" charset="0"/>
              <a:cs typeface="Arial" charset="0"/>
            </a:endParaRPr>
          </a:p>
        </p:txBody>
      </p:sp>
      <p:sp>
        <p:nvSpPr>
          <p:cNvPr id="6" name="Shape 1261"/>
          <p:cNvSpPr/>
          <p:nvPr/>
        </p:nvSpPr>
        <p:spPr>
          <a:xfrm>
            <a:off x="5002085" y="2300725"/>
            <a:ext cx="2931804" cy="4413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675" tIns="35675" rIns="35675" bIns="35675" anchor="ctr">
            <a:spAutoFit/>
          </a:bodyPr>
          <a:lstStyle>
            <a:lvl1pPr>
              <a:defRPr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2400" dirty="0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rPr>
              <a:t>due to link properties</a:t>
            </a:r>
            <a:endParaRPr sz="2400" dirty="0">
              <a:solidFill>
                <a:schemeClr val="accent2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" name="Shape 1261"/>
          <p:cNvSpPr/>
          <p:nvPr/>
        </p:nvSpPr>
        <p:spPr>
          <a:xfrm>
            <a:off x="4942064" y="3061272"/>
            <a:ext cx="3008043" cy="8107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675" tIns="35675" rIns="35675" bIns="35675" anchor="ctr">
            <a:spAutoFit/>
          </a:bodyPr>
          <a:lstStyle>
            <a:lvl1pPr>
              <a:defRPr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2400" dirty="0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rPr>
              <a:t>due to traffic mix and </a:t>
            </a:r>
          </a:p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2400" dirty="0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rPr>
              <a:t>switch internals</a:t>
            </a:r>
            <a:endParaRPr sz="2400" dirty="0">
              <a:solidFill>
                <a:schemeClr val="accent2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E3C01394-78BE-9749-B8F9-0D70B4CB05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058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  <p:bldP spid="5" grpId="0" animBg="1"/>
      <p:bldP spid="6" grpId="0" animBg="1"/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Mosharaf Chowdhury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@Michigan since 2016</a:t>
            </a:r>
          </a:p>
          <a:p>
            <a:r>
              <a:rPr lang="en-US" sz="2400" dirty="0"/>
              <a:t>Research: </a:t>
            </a:r>
            <a:r>
              <a:rPr lang="en-US" sz="2400" dirty="0" err="1"/>
              <a:t>SymbioticLab.org</a:t>
            </a:r>
            <a:endParaRPr lang="en-US" sz="2400" dirty="0"/>
          </a:p>
          <a:p>
            <a:endParaRPr lang="en-US" dirty="0"/>
          </a:p>
          <a:p>
            <a:r>
              <a:rPr lang="en-US" sz="2400" dirty="0">
                <a:solidFill>
                  <a:srgbClr val="0000FF"/>
                </a:solidFill>
              </a:rPr>
              <a:t>Office hours: Mondays 2PM – 3PM (in-person @ 4820 BBB)</a:t>
            </a:r>
            <a:endParaRPr lang="en-US" sz="2400" b="1" dirty="0">
              <a:solidFill>
                <a:srgbClr val="0000FF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0000FF"/>
              </a:solidFill>
            </a:endParaRPr>
          </a:p>
          <a:p>
            <a:r>
              <a:rPr lang="en-US" dirty="0">
                <a:solidFill>
                  <a:srgbClr val="0000FF"/>
                </a:solidFill>
              </a:rPr>
              <a:t>No office hours or discussions this week</a:t>
            </a:r>
            <a:endParaRPr lang="en-US" dirty="0"/>
          </a:p>
          <a:p>
            <a:r>
              <a:rPr lang="en-US" dirty="0">
                <a:solidFill>
                  <a:srgbClr val="0000FF"/>
                </a:solidFill>
              </a:rPr>
              <a:t>Lectures will be recorded (but not discussions)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20575F0-EA35-C249-A48C-E13190DC6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E747FA-5D3F-484B-84FB-AD04074C08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8" name="Picture 7" descr="A person smiling for the picture&#10;&#10;Description automatically generated with medium confidence">
            <a:extLst>
              <a:ext uri="{FF2B5EF4-FFF2-40B4-BE49-F238E27FC236}">
                <a16:creationId xmlns:a16="http://schemas.microsoft.com/office/drawing/2014/main" id="{2C16D324-418E-2B4B-AD03-2E6BC00FD24E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29400" y="182671"/>
            <a:ext cx="22860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324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Link bandwidth  </a:t>
            </a:r>
          </a:p>
          <a:p>
            <a:pPr lvl="1"/>
            <a:r>
              <a:rPr lang="en-US" sz="2000" dirty="0"/>
              <a:t>Number of bits sent/received per unit time (bits/sec or bps)</a:t>
            </a:r>
          </a:p>
          <a:p>
            <a:r>
              <a:rPr lang="en-US" sz="2400" dirty="0"/>
              <a:t>Propagation delay </a:t>
            </a:r>
          </a:p>
          <a:p>
            <a:pPr lvl="1"/>
            <a:r>
              <a:rPr lang="en-US" sz="2000" dirty="0"/>
              <a:t>Time for one bit to move through the link (seconds)</a:t>
            </a:r>
          </a:p>
        </p:txBody>
      </p:sp>
      <p:sp>
        <p:nvSpPr>
          <p:cNvPr id="5" name="Oval 5"/>
          <p:cNvSpPr>
            <a:spLocks noChangeArrowheads="1"/>
          </p:cNvSpPr>
          <p:nvPr/>
        </p:nvSpPr>
        <p:spPr bwMode="auto">
          <a:xfrm>
            <a:off x="7240592" y="1998663"/>
            <a:ext cx="422275" cy="692150"/>
          </a:xfrm>
          <a:prstGeom prst="ellipse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1424" tIns="45712" rIns="91424" bIns="45712" anchor="ctr"/>
          <a:lstStyle/>
          <a:p>
            <a:pPr algn="r" defTabSz="914259">
              <a:defRPr/>
            </a:pPr>
            <a:endParaRPr lang="en-US" sz="1969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6" name="Rectangle 6"/>
          <p:cNvSpPr>
            <a:spLocks noChangeArrowheads="1"/>
          </p:cNvSpPr>
          <p:nvPr/>
        </p:nvSpPr>
        <p:spPr bwMode="auto">
          <a:xfrm>
            <a:off x="2782888" y="1992313"/>
            <a:ext cx="4608512" cy="692150"/>
          </a:xfrm>
          <a:prstGeom prst="rect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1424" tIns="45712" rIns="91424" bIns="45712" anchor="ctr"/>
          <a:lstStyle/>
          <a:p>
            <a:pPr algn="r" defTabSz="914259">
              <a:defRPr/>
            </a:pPr>
            <a:endParaRPr lang="en-US" sz="1969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7" name="Oval 4"/>
          <p:cNvSpPr>
            <a:spLocks noChangeArrowheads="1"/>
          </p:cNvSpPr>
          <p:nvPr/>
        </p:nvSpPr>
        <p:spPr bwMode="auto">
          <a:xfrm>
            <a:off x="2632079" y="1998663"/>
            <a:ext cx="422275" cy="692150"/>
          </a:xfrm>
          <a:prstGeom prst="ellipse">
            <a:avLst/>
          </a:prstGeom>
          <a:solidFill>
            <a:schemeClr val="tx1">
              <a:lumMod val="75000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1424" tIns="45712" rIns="91424" bIns="45712" anchor="ctr"/>
          <a:lstStyle/>
          <a:p>
            <a:pPr algn="r" defTabSz="914259">
              <a:defRPr/>
            </a:pPr>
            <a:endParaRPr lang="en-US" sz="1969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8" name="Text Box 7"/>
          <p:cNvSpPr txBox="1">
            <a:spLocks noChangeArrowheads="1"/>
          </p:cNvSpPr>
          <p:nvPr/>
        </p:nvSpPr>
        <p:spPr bwMode="auto">
          <a:xfrm>
            <a:off x="1047563" y="2139952"/>
            <a:ext cx="1467037" cy="4000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1424" tIns="45712" rIns="91424" bIns="45712">
            <a:spAutoFit/>
          </a:bodyPr>
          <a:lstStyle/>
          <a:p>
            <a:pPr algn="r" defTabSz="914259">
              <a:defRPr/>
            </a:pPr>
            <a:r>
              <a:rPr lang="en-US" sz="2000" dirty="0">
                <a:solidFill>
                  <a:srgbClr val="000000"/>
                </a:solidFill>
                <a:ea typeface="Arial" charset="0"/>
                <a:cs typeface="Arial" charset="0"/>
              </a:rPr>
              <a:t>bandwidth</a:t>
            </a:r>
          </a:p>
        </p:txBody>
      </p:sp>
      <p:sp>
        <p:nvSpPr>
          <p:cNvPr id="9" name="AutoShape 8"/>
          <p:cNvSpPr>
            <a:spLocks/>
          </p:cNvSpPr>
          <p:nvPr/>
        </p:nvSpPr>
        <p:spPr bwMode="auto">
          <a:xfrm>
            <a:off x="2571750" y="1998663"/>
            <a:ext cx="95250" cy="692150"/>
          </a:xfrm>
          <a:prstGeom prst="leftBracket">
            <a:avLst>
              <a:gd name="adj" fmla="val 60556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1424" tIns="45712" rIns="91424" bIns="45712" anchor="ctr"/>
          <a:lstStyle/>
          <a:p>
            <a:pPr algn="r" defTabSz="914259">
              <a:defRPr/>
            </a:pPr>
            <a:endParaRPr lang="en-US" sz="1969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10" name="AutoShape 9"/>
          <p:cNvSpPr>
            <a:spLocks/>
          </p:cNvSpPr>
          <p:nvPr/>
        </p:nvSpPr>
        <p:spPr bwMode="auto">
          <a:xfrm rot="16200000">
            <a:off x="5084763" y="554041"/>
            <a:ext cx="192088" cy="4570413"/>
          </a:xfrm>
          <a:prstGeom prst="leftBracket">
            <a:avLst>
              <a:gd name="adj" fmla="val 198278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1424" tIns="45712" rIns="91424" bIns="45712" anchor="ctr"/>
          <a:lstStyle/>
          <a:p>
            <a:pPr algn="r" defTabSz="914259">
              <a:defRPr/>
            </a:pPr>
            <a:endParaRPr lang="en-US" sz="1969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11" name="Text Box 10"/>
          <p:cNvSpPr txBox="1">
            <a:spLocks noChangeArrowheads="1"/>
          </p:cNvSpPr>
          <p:nvPr/>
        </p:nvSpPr>
        <p:spPr bwMode="auto">
          <a:xfrm>
            <a:off x="3502266" y="2876551"/>
            <a:ext cx="2407999" cy="4000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1424" tIns="45712" rIns="91424" bIns="45712">
            <a:spAutoFit/>
          </a:bodyPr>
          <a:lstStyle/>
          <a:p>
            <a:pPr algn="r" defTabSz="914259">
              <a:defRPr/>
            </a:pPr>
            <a:r>
              <a:rPr lang="en-US" sz="2000" dirty="0">
                <a:solidFill>
                  <a:srgbClr val="000000"/>
                </a:solidFill>
                <a:ea typeface="Arial" charset="0"/>
                <a:cs typeface="Arial" charset="0"/>
              </a:rPr>
              <a:t>Propagation delay</a:t>
            </a:r>
          </a:p>
        </p:txBody>
      </p:sp>
      <p:sp>
        <p:nvSpPr>
          <p:cNvPr id="12" name="Text Box 11"/>
          <p:cNvSpPr txBox="1">
            <a:spLocks noChangeArrowheads="1"/>
          </p:cNvSpPr>
          <p:nvPr/>
        </p:nvSpPr>
        <p:spPr bwMode="auto">
          <a:xfrm>
            <a:off x="3692784" y="2152270"/>
            <a:ext cx="2406397" cy="4000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1424" tIns="45712" rIns="91424" bIns="45712">
            <a:spAutoFit/>
          </a:bodyPr>
          <a:lstStyle/>
          <a:p>
            <a:pPr algn="r" defTabSz="914259">
              <a:defRPr/>
            </a:pPr>
            <a:r>
              <a:rPr lang="en-US" sz="2000" dirty="0">
                <a:solidFill>
                  <a:schemeClr val="accent3"/>
                </a:solidFill>
                <a:ea typeface="Arial" charset="0"/>
                <a:cs typeface="Arial" charset="0"/>
              </a:rPr>
              <a:t>delay x bandwidth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network link</a:t>
            </a:r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9023DE3-42BA-3042-9980-7128C937B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829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animBg="1"/>
      <p:bldP spid="10" grpId="0" animBg="1"/>
      <p:bldP spid="11" grpId="0"/>
      <p:bldP spid="12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Transmission delay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long does it take to push all the bits of a packet into a link?</a:t>
            </a:r>
          </a:p>
          <a:p>
            <a:r>
              <a:rPr lang="en-US" dirty="0"/>
              <a:t>Packet size / Transmission rate of the link</a:t>
            </a:r>
          </a:p>
          <a:p>
            <a:pPr lvl="1"/>
            <a:r>
              <a:rPr lang="en-US" dirty="0"/>
              <a:t>E.g., 1000 bits / 100 Mbits per sec = 10</a:t>
            </a:r>
            <a:r>
              <a:rPr lang="en-US" baseline="30000" dirty="0"/>
              <a:t>-5</a:t>
            </a:r>
            <a:r>
              <a:rPr lang="en-US" dirty="0"/>
              <a:t> sec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5AE965-28BA-4A4A-A8AC-3939EC9DD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96003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Propagation delay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long does it take to move one bit from one end of a link to the other?</a:t>
            </a:r>
          </a:p>
          <a:p>
            <a:r>
              <a:rPr lang="en-US" dirty="0"/>
              <a:t>Link length / Propagation speed of link </a:t>
            </a:r>
          </a:p>
          <a:p>
            <a:pPr lvl="1"/>
            <a:r>
              <a:rPr lang="en-US" dirty="0"/>
              <a:t>E.g., 30 kilometers / </a:t>
            </a:r>
            <a:r>
              <a:rPr lang="en-US" dirty="0">
                <a:solidFill>
                  <a:srgbClr val="0000FF"/>
                </a:solidFill>
              </a:rPr>
              <a:t>3*10</a:t>
            </a:r>
            <a:r>
              <a:rPr lang="en-US" baseline="30000" dirty="0">
                <a:solidFill>
                  <a:srgbClr val="0000FF"/>
                </a:solidFill>
              </a:rPr>
              <a:t>8</a:t>
            </a:r>
            <a:r>
              <a:rPr lang="en-US" dirty="0">
                <a:solidFill>
                  <a:srgbClr val="0000FF"/>
                </a:solidFill>
              </a:rPr>
              <a:t> meters per sec</a:t>
            </a:r>
            <a:r>
              <a:rPr lang="en-US" dirty="0"/>
              <a:t> = 10</a:t>
            </a:r>
            <a:r>
              <a:rPr lang="en-US" baseline="30000" dirty="0"/>
              <a:t>-4</a:t>
            </a:r>
            <a:r>
              <a:rPr lang="en-US" dirty="0"/>
              <a:t> sec</a:t>
            </a:r>
          </a:p>
          <a:p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20193C5-A582-484B-9136-ED4FC944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34984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Box 48"/>
          <p:cNvSpPr txBox="1"/>
          <p:nvPr/>
        </p:nvSpPr>
        <p:spPr>
          <a:xfrm>
            <a:off x="1398588" y="3124201"/>
            <a:ext cx="1077507" cy="494863"/>
          </a:xfrm>
          <a:prstGeom prst="rect">
            <a:avLst/>
          </a:prstGeom>
          <a:noFill/>
        </p:spPr>
        <p:txBody>
          <a:bodyPr wrap="none" lIns="91424" tIns="45712" rIns="91424" bIns="45712">
            <a:spAutoFit/>
          </a:bodyPr>
          <a:lstStyle/>
          <a:p>
            <a:pPr defTabSz="914259">
              <a:lnSpc>
                <a:spcPct val="120000"/>
              </a:lnSpc>
              <a:defRPr/>
            </a:pPr>
            <a:r>
              <a:rPr lang="en-US" sz="2180" dirty="0">
                <a:solidFill>
                  <a:srgbClr val="000000"/>
                </a:solidFill>
                <a:latin typeface="Arial"/>
              </a:rPr>
              <a:t>time=0</a:t>
            </a:r>
          </a:p>
        </p:txBody>
      </p:sp>
      <p:pic>
        <p:nvPicPr>
          <p:cNvPr id="22531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398775" y="2146300"/>
            <a:ext cx="649225" cy="6400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532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361175" y="2146300"/>
            <a:ext cx="649225" cy="6400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2533" name="Straight Connector 6"/>
          <p:cNvCxnSpPr>
            <a:cxnSpLocks noChangeShapeType="1"/>
            <a:stCxn id="22531" idx="3"/>
            <a:endCxn id="22532" idx="1"/>
          </p:cNvCxnSpPr>
          <p:nvPr/>
        </p:nvCxnSpPr>
        <p:spPr bwMode="auto">
          <a:xfrm>
            <a:off x="3048000" y="2466340"/>
            <a:ext cx="3313175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sp>
        <p:nvSpPr>
          <p:cNvPr id="22534" name="TextBox 1"/>
          <p:cNvSpPr txBox="1">
            <a:spLocks noChangeArrowheads="1"/>
          </p:cNvSpPr>
          <p:nvPr/>
        </p:nvSpPr>
        <p:spPr bwMode="auto">
          <a:xfrm>
            <a:off x="2659660" y="1765304"/>
            <a:ext cx="401040" cy="5250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24" tIns="45712" rIns="91424" bIns="45712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r" defTabSz="914259" eaLnBrk="1" hangingPunct="1"/>
            <a:r>
              <a:rPr lang="en-US" sz="2812">
                <a:solidFill>
                  <a:srgbClr val="000000"/>
                </a:solidFill>
              </a:rPr>
              <a:t>A</a:t>
            </a:r>
          </a:p>
        </p:txBody>
      </p:sp>
      <p:sp>
        <p:nvSpPr>
          <p:cNvPr id="22535" name="TextBox 12"/>
          <p:cNvSpPr txBox="1">
            <a:spLocks noChangeArrowheads="1"/>
          </p:cNvSpPr>
          <p:nvPr/>
        </p:nvSpPr>
        <p:spPr bwMode="auto">
          <a:xfrm>
            <a:off x="6317260" y="1765304"/>
            <a:ext cx="401040" cy="5250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24" tIns="45712" rIns="91424" bIns="45712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r" defTabSz="914259" eaLnBrk="1" hangingPunct="1"/>
            <a:r>
              <a:rPr lang="en-US" sz="2812">
                <a:solidFill>
                  <a:srgbClr val="000000"/>
                </a:solidFill>
              </a:rPr>
              <a:t>B</a:t>
            </a:r>
          </a:p>
        </p:txBody>
      </p:sp>
      <p:sp>
        <p:nvSpPr>
          <p:cNvPr id="11" name="AutoShape 17"/>
          <p:cNvSpPr>
            <a:spLocks noChangeArrowheads="1"/>
          </p:cNvSpPr>
          <p:nvPr/>
        </p:nvSpPr>
        <p:spPr bwMode="auto">
          <a:xfrm rot="5400000">
            <a:off x="3990182" y="2161382"/>
            <a:ext cx="1392237" cy="3886200"/>
          </a:xfrm>
          <a:prstGeom prst="parallelogram">
            <a:avLst>
              <a:gd name="adj" fmla="val 25000"/>
            </a:avLst>
          </a:prstGeom>
          <a:solidFill>
            <a:schemeClr val="tx1">
              <a:lumMod val="20000"/>
              <a:lumOff val="8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rot="10800000" vert="eaVert" wrap="none" lIns="182792" tIns="0" rIns="91389" bIns="45698" anchor="ctr"/>
          <a:lstStyle/>
          <a:p>
            <a:pPr defTabSz="914259">
              <a:spcBef>
                <a:spcPts val="1000"/>
              </a:spcBef>
              <a:spcAft>
                <a:spcPts val="1000"/>
              </a:spcAft>
            </a:pPr>
            <a:r>
              <a:rPr lang="en-US" altLang="zh-TW" sz="1406">
                <a:solidFill>
                  <a:srgbClr val="000000"/>
                </a:solidFill>
                <a:ea typeface="PMingLiU" charset="0"/>
                <a:cs typeface="PMingLiU" charset="0"/>
              </a:rPr>
              <a:t>100Byte packet</a:t>
            </a:r>
          </a:p>
        </p:txBody>
      </p:sp>
      <p:grpSp>
        <p:nvGrpSpPr>
          <p:cNvPr id="34" name="Group 33"/>
          <p:cNvGrpSpPr>
            <a:grpSpLocks/>
          </p:cNvGrpSpPr>
          <p:nvPr/>
        </p:nvGrpSpPr>
        <p:grpSpPr bwMode="auto">
          <a:xfrm>
            <a:off x="2743200" y="3048004"/>
            <a:ext cx="3886200" cy="3508375"/>
            <a:chOff x="2743200" y="3048000"/>
            <a:chExt cx="3886200" cy="3508375"/>
          </a:xfrm>
        </p:grpSpPr>
        <p:sp>
          <p:nvSpPr>
            <p:cNvPr id="22556" name="Line 18"/>
            <p:cNvSpPr>
              <a:spLocks noChangeShapeType="1"/>
            </p:cNvSpPr>
            <p:nvPr/>
          </p:nvSpPr>
          <p:spPr bwMode="auto">
            <a:xfrm>
              <a:off x="2743200" y="3048000"/>
              <a:ext cx="0" cy="3508375"/>
            </a:xfrm>
            <a:prstGeom prst="line">
              <a:avLst/>
            </a:prstGeom>
            <a:noFill/>
            <a:ln w="38100">
              <a:solidFill>
                <a:srgbClr val="00009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lIns="64289" tIns="32145" rIns="64289" bIns="32145" anchor="ctr"/>
            <a:lstStyle/>
            <a:p>
              <a:pPr algn="r" defTabSz="914259"/>
              <a:endParaRPr lang="en-US" sz="1969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22557" name="Line 18"/>
            <p:cNvSpPr>
              <a:spLocks noChangeShapeType="1"/>
            </p:cNvSpPr>
            <p:nvPr/>
          </p:nvSpPr>
          <p:spPr bwMode="auto">
            <a:xfrm>
              <a:off x="6629400" y="3048000"/>
              <a:ext cx="0" cy="3508375"/>
            </a:xfrm>
            <a:prstGeom prst="line">
              <a:avLst/>
            </a:prstGeom>
            <a:noFill/>
            <a:ln w="38100">
              <a:solidFill>
                <a:srgbClr val="00009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lIns="64289" tIns="32145" rIns="64289" bIns="32145" anchor="ctr"/>
            <a:lstStyle/>
            <a:p>
              <a:pPr algn="r" defTabSz="914259"/>
              <a:endParaRPr lang="en-US" sz="1969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4273313" y="5105396"/>
              <a:ext cx="832087" cy="427809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/>
            <a:p>
              <a:pPr defTabSz="914259">
                <a:defRPr/>
              </a:pPr>
              <a:r>
                <a:rPr lang="en-US" sz="2180" dirty="0">
                  <a:solidFill>
                    <a:srgbClr val="000090"/>
                  </a:solidFill>
                  <a:latin typeface="Arial"/>
                </a:rPr>
                <a:t>Time</a:t>
              </a:r>
            </a:p>
          </p:txBody>
        </p:sp>
        <p:cxnSp>
          <p:nvCxnSpPr>
            <p:cNvPr id="22559" name="Straight Arrow Connector 4"/>
            <p:cNvCxnSpPr>
              <a:cxnSpLocks noChangeShapeType="1"/>
            </p:cNvCxnSpPr>
            <p:nvPr/>
          </p:nvCxnSpPr>
          <p:spPr bwMode="auto">
            <a:xfrm>
              <a:off x="4683685" y="5586408"/>
              <a:ext cx="0" cy="609600"/>
            </a:xfrm>
            <a:prstGeom prst="straightConnector1">
              <a:avLst/>
            </a:prstGeom>
            <a:noFill/>
            <a:ln w="9525">
              <a:solidFill>
                <a:srgbClr val="000090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sp>
        <p:nvSpPr>
          <p:cNvPr id="22" name="TextBox 21"/>
          <p:cNvSpPr txBox="1"/>
          <p:nvPr/>
        </p:nvSpPr>
        <p:spPr>
          <a:xfrm>
            <a:off x="3810001" y="2010670"/>
            <a:ext cx="1721914" cy="427730"/>
          </a:xfrm>
          <a:prstGeom prst="rect">
            <a:avLst/>
          </a:prstGeom>
          <a:noFill/>
        </p:spPr>
        <p:txBody>
          <a:bodyPr wrap="none" lIns="91424" tIns="45712" rIns="91424" bIns="45712">
            <a:spAutoFit/>
          </a:bodyPr>
          <a:lstStyle/>
          <a:p>
            <a:pPr defTabSz="914259">
              <a:lnSpc>
                <a:spcPct val="120000"/>
              </a:lnSpc>
              <a:defRPr/>
            </a:pPr>
            <a:r>
              <a:rPr lang="en-US" sz="2000" dirty="0">
                <a:solidFill>
                  <a:srgbClr val="000000"/>
                </a:solidFill>
                <a:latin typeface="Arial"/>
              </a:rPr>
              <a:t>1Mbps, 1ms </a:t>
            </a:r>
          </a:p>
        </p:txBody>
      </p:sp>
      <p:sp>
        <p:nvSpPr>
          <p:cNvPr id="32" name="Line 14"/>
          <p:cNvSpPr>
            <a:spLocks noChangeShapeType="1"/>
          </p:cNvSpPr>
          <p:nvPr/>
        </p:nvSpPr>
        <p:spPr bwMode="auto">
          <a:xfrm>
            <a:off x="2743200" y="3429001"/>
            <a:ext cx="3886200" cy="34766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lIns="274685" tIns="45779" rIns="91555" bIns="228904" anchor="ctr"/>
          <a:lstStyle/>
          <a:p>
            <a:pPr algn="r" defTabSz="914259"/>
            <a:endParaRPr lang="en-US" sz="1969">
              <a:solidFill>
                <a:srgbClr val="000000"/>
              </a:solidFill>
              <a:latin typeface="Courier New" charset="0"/>
            </a:endParaRPr>
          </a:p>
        </p:txBody>
      </p:sp>
      <p:grpSp>
        <p:nvGrpSpPr>
          <p:cNvPr id="31" name="Group 30"/>
          <p:cNvGrpSpPr>
            <a:grpSpLocks/>
          </p:cNvGrpSpPr>
          <p:nvPr/>
        </p:nvGrpSpPr>
        <p:grpSpPr bwMode="auto">
          <a:xfrm>
            <a:off x="304800" y="3200400"/>
            <a:ext cx="2438400" cy="914400"/>
            <a:chOff x="304800" y="3200400"/>
            <a:chExt cx="2438400" cy="914400"/>
          </a:xfrm>
        </p:grpSpPr>
        <p:sp>
          <p:nvSpPr>
            <p:cNvPr id="22554" name="Rounded Rectangle 18"/>
            <p:cNvSpPr>
              <a:spLocks noChangeArrowheads="1"/>
            </p:cNvSpPr>
            <p:nvPr/>
          </p:nvSpPr>
          <p:spPr bwMode="auto">
            <a:xfrm>
              <a:off x="304800" y="3200400"/>
              <a:ext cx="2057400" cy="9144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 defTabSz="914259"/>
              <a:r>
                <a:rPr lang="en-US" sz="1969">
                  <a:solidFill>
                    <a:srgbClr val="0000FF"/>
                  </a:solidFill>
                  <a:cs typeface="Arial" charset="0"/>
                </a:rPr>
                <a:t>Time to transmit </a:t>
              </a:r>
              <a:br>
                <a:rPr lang="en-US" sz="1969">
                  <a:solidFill>
                    <a:srgbClr val="0000FF"/>
                  </a:solidFill>
                  <a:cs typeface="Arial" charset="0"/>
                </a:rPr>
              </a:br>
              <a:r>
                <a:rPr lang="en-US" sz="1969">
                  <a:solidFill>
                    <a:srgbClr val="0000FF"/>
                  </a:solidFill>
                  <a:cs typeface="Arial" charset="0"/>
                </a:rPr>
                <a:t>one bit = 1/10</a:t>
              </a:r>
              <a:r>
                <a:rPr lang="en-US" sz="1969" baseline="30000">
                  <a:solidFill>
                    <a:srgbClr val="0000FF"/>
                  </a:solidFill>
                  <a:cs typeface="Arial" charset="0"/>
                </a:rPr>
                <a:t>6</a:t>
              </a:r>
              <a:r>
                <a:rPr lang="en-US" sz="1969">
                  <a:solidFill>
                    <a:srgbClr val="0000FF"/>
                  </a:solidFill>
                  <a:cs typeface="Arial" charset="0"/>
                </a:rPr>
                <a:t>s</a:t>
              </a:r>
            </a:p>
          </p:txBody>
        </p:sp>
        <p:cxnSp>
          <p:nvCxnSpPr>
            <p:cNvPr id="22555" name="Straight Arrow Connector 26"/>
            <p:cNvCxnSpPr>
              <a:cxnSpLocks noChangeShapeType="1"/>
            </p:cNvCxnSpPr>
            <p:nvPr/>
          </p:nvCxnSpPr>
          <p:spPr bwMode="auto">
            <a:xfrm>
              <a:off x="2362200" y="3429000"/>
              <a:ext cx="381000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grpSp>
        <p:nvGrpSpPr>
          <p:cNvPr id="37" name="Group 36"/>
          <p:cNvGrpSpPr>
            <a:grpSpLocks/>
          </p:cNvGrpSpPr>
          <p:nvPr/>
        </p:nvGrpSpPr>
        <p:grpSpPr bwMode="auto">
          <a:xfrm>
            <a:off x="0" y="3429000"/>
            <a:ext cx="2743200" cy="1219200"/>
            <a:chOff x="0" y="3581400"/>
            <a:chExt cx="2743200" cy="1219200"/>
          </a:xfrm>
        </p:grpSpPr>
        <p:sp>
          <p:nvSpPr>
            <p:cNvPr id="22552" name="Rounded Rectangle 32"/>
            <p:cNvSpPr>
              <a:spLocks noChangeArrowheads="1"/>
            </p:cNvSpPr>
            <p:nvPr/>
          </p:nvSpPr>
          <p:spPr bwMode="auto">
            <a:xfrm>
              <a:off x="0" y="3886200"/>
              <a:ext cx="2438400" cy="9144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 defTabSz="914259"/>
              <a:r>
                <a:rPr lang="en-US" sz="1969">
                  <a:solidFill>
                    <a:srgbClr val="0000FF"/>
                  </a:solidFill>
                  <a:cs typeface="Arial" charset="0"/>
                </a:rPr>
                <a:t>Time to transmit </a:t>
              </a:r>
              <a:br>
                <a:rPr lang="en-US" sz="1969">
                  <a:solidFill>
                    <a:srgbClr val="0000FF"/>
                  </a:solidFill>
                  <a:cs typeface="Arial" charset="0"/>
                </a:rPr>
              </a:br>
              <a:r>
                <a:rPr lang="en-US" sz="1969">
                  <a:solidFill>
                    <a:srgbClr val="0000FF"/>
                  </a:solidFill>
                  <a:cs typeface="Arial" charset="0"/>
                </a:rPr>
                <a:t>800 bits=800x1/10</a:t>
              </a:r>
              <a:r>
                <a:rPr lang="en-US" sz="1969" baseline="30000">
                  <a:solidFill>
                    <a:srgbClr val="0000FF"/>
                  </a:solidFill>
                  <a:cs typeface="Arial" charset="0"/>
                </a:rPr>
                <a:t>6</a:t>
              </a:r>
              <a:r>
                <a:rPr lang="en-US" sz="1969">
                  <a:solidFill>
                    <a:srgbClr val="0000FF"/>
                  </a:solidFill>
                  <a:cs typeface="Arial" charset="0"/>
                </a:rPr>
                <a:t>s</a:t>
              </a:r>
            </a:p>
          </p:txBody>
        </p:sp>
        <p:sp>
          <p:nvSpPr>
            <p:cNvPr id="22553" name="Left Brace 25"/>
            <p:cNvSpPr>
              <a:spLocks/>
            </p:cNvSpPr>
            <p:nvPr/>
          </p:nvSpPr>
          <p:spPr bwMode="auto">
            <a:xfrm>
              <a:off x="2362200" y="3581400"/>
              <a:ext cx="381000" cy="990600"/>
            </a:xfrm>
            <a:prstGeom prst="leftBrace">
              <a:avLst>
                <a:gd name="adj1" fmla="val 8330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algn="ctr" defTabSz="914259"/>
              <a:endParaRPr lang="en-US" sz="1969">
                <a:solidFill>
                  <a:srgbClr val="0000FF"/>
                </a:solidFill>
                <a:latin typeface="Courier New" charset="0"/>
              </a:endParaRPr>
            </a:p>
          </p:txBody>
        </p:sp>
      </p:grpSp>
      <p:grpSp>
        <p:nvGrpSpPr>
          <p:cNvPr id="36" name="Group 35"/>
          <p:cNvGrpSpPr>
            <a:grpSpLocks/>
          </p:cNvGrpSpPr>
          <p:nvPr/>
        </p:nvGrpSpPr>
        <p:grpSpPr bwMode="auto">
          <a:xfrm>
            <a:off x="3810000" y="3276600"/>
            <a:ext cx="5257800" cy="1295400"/>
            <a:chOff x="3810000" y="3276600"/>
            <a:chExt cx="5257800" cy="1295400"/>
          </a:xfrm>
        </p:grpSpPr>
        <p:sp>
          <p:nvSpPr>
            <p:cNvPr id="22549" name="Rounded Rectangle 29"/>
            <p:cNvSpPr>
              <a:spLocks noChangeArrowheads="1"/>
            </p:cNvSpPr>
            <p:nvPr/>
          </p:nvSpPr>
          <p:spPr bwMode="auto">
            <a:xfrm>
              <a:off x="6934200" y="3276600"/>
              <a:ext cx="2133600" cy="12954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 defTabSz="914259"/>
              <a:r>
                <a:rPr lang="en-US" sz="1969">
                  <a:solidFill>
                    <a:srgbClr val="0000FF"/>
                  </a:solidFill>
                  <a:cs typeface="Arial" charset="0"/>
                </a:rPr>
                <a:t>Time when that</a:t>
              </a:r>
              <a:br>
                <a:rPr lang="en-US" sz="1969">
                  <a:solidFill>
                    <a:srgbClr val="0000FF"/>
                  </a:solidFill>
                  <a:cs typeface="Arial" charset="0"/>
                </a:rPr>
              </a:br>
              <a:r>
                <a:rPr lang="en-US" sz="1969">
                  <a:solidFill>
                    <a:srgbClr val="0000FF"/>
                  </a:solidFill>
                  <a:cs typeface="Arial" charset="0"/>
                </a:rPr>
                <a:t> bit reaches B</a:t>
              </a:r>
              <a:br>
                <a:rPr lang="en-US" sz="1969">
                  <a:solidFill>
                    <a:srgbClr val="0000FF"/>
                  </a:solidFill>
                  <a:cs typeface="Arial" charset="0"/>
                </a:rPr>
              </a:br>
              <a:r>
                <a:rPr lang="en-US" sz="1969">
                  <a:solidFill>
                    <a:srgbClr val="0000FF"/>
                  </a:solidFill>
                  <a:cs typeface="Arial" charset="0"/>
                </a:rPr>
                <a:t> = 1/10</a:t>
              </a:r>
              <a:r>
                <a:rPr lang="en-US" sz="1969" baseline="30000">
                  <a:solidFill>
                    <a:srgbClr val="0000FF"/>
                  </a:solidFill>
                  <a:cs typeface="Arial" charset="0"/>
                </a:rPr>
                <a:t>6</a:t>
              </a:r>
              <a:r>
                <a:rPr lang="en-US" sz="1969">
                  <a:solidFill>
                    <a:srgbClr val="0000FF"/>
                  </a:solidFill>
                  <a:cs typeface="Arial" charset="0"/>
                </a:rPr>
                <a:t>+1/10</a:t>
              </a:r>
              <a:r>
                <a:rPr lang="en-US" sz="1969" baseline="30000">
                  <a:solidFill>
                    <a:srgbClr val="0000FF"/>
                  </a:solidFill>
                  <a:cs typeface="Arial" charset="0"/>
                </a:rPr>
                <a:t>3</a:t>
              </a:r>
              <a:r>
                <a:rPr lang="en-US" sz="1969">
                  <a:solidFill>
                    <a:srgbClr val="0000FF"/>
                  </a:solidFill>
                  <a:cs typeface="Arial" charset="0"/>
                </a:rPr>
                <a:t>s</a:t>
              </a:r>
            </a:p>
          </p:txBody>
        </p:sp>
        <p:sp>
          <p:nvSpPr>
            <p:cNvPr id="22550" name="Right Brace 23"/>
            <p:cNvSpPr>
              <a:spLocks/>
            </p:cNvSpPr>
            <p:nvPr/>
          </p:nvSpPr>
          <p:spPr bwMode="auto">
            <a:xfrm>
              <a:off x="6705600" y="3352800"/>
              <a:ext cx="152400" cy="381000"/>
            </a:xfrm>
            <a:prstGeom prst="rightBrace">
              <a:avLst>
                <a:gd name="adj1" fmla="val 8333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algn="ctr" defTabSz="914259"/>
              <a:endParaRPr lang="en-US" sz="1969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22551" name="Straight Connector 28"/>
            <p:cNvCxnSpPr>
              <a:cxnSpLocks noChangeShapeType="1"/>
            </p:cNvCxnSpPr>
            <p:nvPr/>
          </p:nvCxnSpPr>
          <p:spPr bwMode="auto">
            <a:xfrm flipH="1">
              <a:off x="3810000" y="3352800"/>
              <a:ext cx="28194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sys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grpSp>
        <p:nvGrpSpPr>
          <p:cNvPr id="40" name="Group 39"/>
          <p:cNvGrpSpPr>
            <a:grpSpLocks/>
          </p:cNvGrpSpPr>
          <p:nvPr/>
        </p:nvGrpSpPr>
        <p:grpSpPr bwMode="auto">
          <a:xfrm>
            <a:off x="6629400" y="4724400"/>
            <a:ext cx="2514600" cy="1524000"/>
            <a:chOff x="6629400" y="4724400"/>
            <a:chExt cx="2514600" cy="1676400"/>
          </a:xfrm>
        </p:grpSpPr>
        <p:sp>
          <p:nvSpPr>
            <p:cNvPr id="22547" name="Rounded Rectangle 34"/>
            <p:cNvSpPr>
              <a:spLocks noChangeArrowheads="1"/>
            </p:cNvSpPr>
            <p:nvPr/>
          </p:nvSpPr>
          <p:spPr bwMode="auto">
            <a:xfrm>
              <a:off x="6934200" y="4724400"/>
              <a:ext cx="2209800" cy="16764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 defTabSz="914259"/>
              <a:r>
                <a:rPr lang="en-US" sz="1969">
                  <a:solidFill>
                    <a:srgbClr val="0000FF"/>
                  </a:solidFill>
                  <a:cs typeface="Arial" charset="0"/>
                </a:rPr>
                <a:t>The last bit </a:t>
              </a:r>
              <a:br>
                <a:rPr lang="en-US" sz="1969">
                  <a:solidFill>
                    <a:srgbClr val="0000FF"/>
                  </a:solidFill>
                  <a:cs typeface="Arial" charset="0"/>
                </a:rPr>
              </a:br>
              <a:r>
                <a:rPr lang="en-US" sz="1969">
                  <a:solidFill>
                    <a:srgbClr val="0000FF"/>
                  </a:solidFill>
                  <a:cs typeface="Arial" charset="0"/>
                </a:rPr>
                <a:t>reaches B at </a:t>
              </a:r>
            </a:p>
            <a:p>
              <a:pPr algn="ctr" defTabSz="914259"/>
              <a:r>
                <a:rPr lang="en-US" sz="1969">
                  <a:solidFill>
                    <a:srgbClr val="0000FF"/>
                  </a:solidFill>
                  <a:cs typeface="Arial" charset="0"/>
                </a:rPr>
                <a:t>(800x1/10</a:t>
              </a:r>
              <a:r>
                <a:rPr lang="en-US" sz="1969" baseline="30000">
                  <a:solidFill>
                    <a:srgbClr val="0000FF"/>
                  </a:solidFill>
                  <a:cs typeface="Arial" charset="0"/>
                </a:rPr>
                <a:t>6</a:t>
              </a:r>
              <a:r>
                <a:rPr lang="en-US" sz="1969">
                  <a:solidFill>
                    <a:srgbClr val="0000FF"/>
                  </a:solidFill>
                  <a:cs typeface="Arial" charset="0"/>
                </a:rPr>
                <a:t>)+1/10</a:t>
              </a:r>
              <a:r>
                <a:rPr lang="en-US" sz="1969" baseline="30000">
                  <a:solidFill>
                    <a:srgbClr val="0000FF"/>
                  </a:solidFill>
                  <a:cs typeface="Arial" charset="0"/>
                </a:rPr>
                <a:t>3</a:t>
              </a:r>
              <a:r>
                <a:rPr lang="en-US" sz="1969">
                  <a:solidFill>
                    <a:srgbClr val="0000FF"/>
                  </a:solidFill>
                  <a:cs typeface="Arial" charset="0"/>
                </a:rPr>
                <a:t>s</a:t>
              </a:r>
            </a:p>
            <a:p>
              <a:pPr algn="ctr" defTabSz="914259"/>
              <a:r>
                <a:rPr lang="en-US" sz="1969">
                  <a:solidFill>
                    <a:srgbClr val="0000FF"/>
                  </a:solidFill>
                  <a:cs typeface="Arial" charset="0"/>
                </a:rPr>
                <a:t>= 1.8ms</a:t>
              </a:r>
            </a:p>
          </p:txBody>
        </p:sp>
        <p:cxnSp>
          <p:nvCxnSpPr>
            <p:cNvPr id="22548" name="Straight Arrow Connector 38"/>
            <p:cNvCxnSpPr>
              <a:cxnSpLocks noChangeShapeType="1"/>
            </p:cNvCxnSpPr>
            <p:nvPr/>
          </p:nvCxnSpPr>
          <p:spPr bwMode="auto">
            <a:xfrm>
              <a:off x="6629400" y="4800600"/>
              <a:ext cx="381000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cxnSp>
        <p:nvCxnSpPr>
          <p:cNvPr id="50" name="Straight Arrow Connector 49"/>
          <p:cNvCxnSpPr>
            <a:cxnSpLocks noChangeShapeType="1"/>
          </p:cNvCxnSpPr>
          <p:nvPr/>
        </p:nvCxnSpPr>
        <p:spPr bwMode="auto">
          <a:xfrm>
            <a:off x="2362200" y="3429000"/>
            <a:ext cx="381000" cy="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Packet delay</a:t>
            </a:r>
            <a:br>
              <a:rPr lang="en-US" dirty="0"/>
            </a:br>
            <a:r>
              <a:rPr lang="en-US" dirty="0"/>
              <a:t>Sending a 100-byte packet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8F7139-6823-BF45-8E3D-DA4796895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7A418-0CEB-9E4A-BA45-3B7D3D133EB9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546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  <p:bldP spid="11" grpId="0" animBg="1"/>
      <p:bldP spid="22" grpId="0"/>
      <p:bldP spid="32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Box 48"/>
          <p:cNvSpPr txBox="1"/>
          <p:nvPr/>
        </p:nvSpPr>
        <p:spPr>
          <a:xfrm>
            <a:off x="1398588" y="3124201"/>
            <a:ext cx="1077507" cy="494863"/>
          </a:xfrm>
          <a:prstGeom prst="rect">
            <a:avLst/>
          </a:prstGeom>
          <a:noFill/>
        </p:spPr>
        <p:txBody>
          <a:bodyPr wrap="none" lIns="91424" tIns="45712" rIns="91424" bIns="45712">
            <a:spAutoFit/>
          </a:bodyPr>
          <a:lstStyle/>
          <a:p>
            <a:pPr defTabSz="914259">
              <a:lnSpc>
                <a:spcPct val="120000"/>
              </a:lnSpc>
              <a:defRPr/>
            </a:pPr>
            <a:r>
              <a:rPr lang="en-US" sz="2180" dirty="0">
                <a:solidFill>
                  <a:srgbClr val="000000"/>
                </a:solidFill>
                <a:latin typeface="Arial"/>
              </a:rPr>
              <a:t>time=0</a:t>
            </a:r>
          </a:p>
        </p:txBody>
      </p:sp>
      <p:pic>
        <p:nvPicPr>
          <p:cNvPr id="22531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398775" y="2146300"/>
            <a:ext cx="649225" cy="6400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532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361175" y="2146300"/>
            <a:ext cx="649225" cy="6400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2533" name="Straight Connector 6"/>
          <p:cNvCxnSpPr>
            <a:cxnSpLocks noChangeShapeType="1"/>
            <a:stCxn id="22531" idx="3"/>
            <a:endCxn id="22532" idx="1"/>
          </p:cNvCxnSpPr>
          <p:nvPr/>
        </p:nvCxnSpPr>
        <p:spPr bwMode="auto">
          <a:xfrm>
            <a:off x="3048000" y="2466340"/>
            <a:ext cx="3313175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sp>
        <p:nvSpPr>
          <p:cNvPr id="22534" name="TextBox 1"/>
          <p:cNvSpPr txBox="1">
            <a:spLocks noChangeArrowheads="1"/>
          </p:cNvSpPr>
          <p:nvPr/>
        </p:nvSpPr>
        <p:spPr bwMode="auto">
          <a:xfrm>
            <a:off x="2659660" y="1765304"/>
            <a:ext cx="401040" cy="5250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24" tIns="45712" rIns="91424" bIns="45712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r" defTabSz="914259" eaLnBrk="1" hangingPunct="1"/>
            <a:r>
              <a:rPr lang="en-US" sz="2812">
                <a:solidFill>
                  <a:srgbClr val="000000"/>
                </a:solidFill>
              </a:rPr>
              <a:t>A</a:t>
            </a:r>
          </a:p>
        </p:txBody>
      </p:sp>
      <p:sp>
        <p:nvSpPr>
          <p:cNvPr id="22535" name="TextBox 12"/>
          <p:cNvSpPr txBox="1">
            <a:spLocks noChangeArrowheads="1"/>
          </p:cNvSpPr>
          <p:nvPr/>
        </p:nvSpPr>
        <p:spPr bwMode="auto">
          <a:xfrm>
            <a:off x="6317260" y="1765304"/>
            <a:ext cx="401040" cy="5250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24" tIns="45712" rIns="91424" bIns="45712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r" defTabSz="914259" eaLnBrk="1" hangingPunct="1"/>
            <a:r>
              <a:rPr lang="en-US" sz="2812">
                <a:solidFill>
                  <a:srgbClr val="000000"/>
                </a:solidFill>
              </a:rPr>
              <a:t>B</a:t>
            </a:r>
          </a:p>
        </p:txBody>
      </p:sp>
      <p:sp>
        <p:nvSpPr>
          <p:cNvPr id="11" name="AutoShape 17"/>
          <p:cNvSpPr>
            <a:spLocks noChangeArrowheads="1"/>
          </p:cNvSpPr>
          <p:nvPr/>
        </p:nvSpPr>
        <p:spPr bwMode="auto">
          <a:xfrm rot="5400000">
            <a:off x="3990182" y="2161382"/>
            <a:ext cx="1392237" cy="3886200"/>
          </a:xfrm>
          <a:prstGeom prst="parallelogram">
            <a:avLst>
              <a:gd name="adj" fmla="val 25000"/>
            </a:avLst>
          </a:prstGeom>
          <a:solidFill>
            <a:schemeClr val="tx1">
              <a:lumMod val="20000"/>
              <a:lumOff val="8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rot="10800000" vert="eaVert" wrap="none" lIns="182792" tIns="0" rIns="91389" bIns="45698" anchor="ctr"/>
          <a:lstStyle/>
          <a:p>
            <a:pPr defTabSz="914259">
              <a:spcBef>
                <a:spcPts val="1000"/>
              </a:spcBef>
              <a:spcAft>
                <a:spcPts val="1000"/>
              </a:spcAft>
            </a:pPr>
            <a:r>
              <a:rPr lang="en-US" altLang="zh-TW" sz="1406">
                <a:solidFill>
                  <a:srgbClr val="000000"/>
                </a:solidFill>
                <a:ea typeface="PMingLiU" charset="0"/>
                <a:cs typeface="PMingLiU" charset="0"/>
              </a:rPr>
              <a:t>100Byte packet</a:t>
            </a:r>
          </a:p>
        </p:txBody>
      </p:sp>
      <p:grpSp>
        <p:nvGrpSpPr>
          <p:cNvPr id="34" name="Group 33"/>
          <p:cNvGrpSpPr>
            <a:grpSpLocks/>
          </p:cNvGrpSpPr>
          <p:nvPr/>
        </p:nvGrpSpPr>
        <p:grpSpPr bwMode="auto">
          <a:xfrm>
            <a:off x="2743200" y="3048004"/>
            <a:ext cx="3886200" cy="3508375"/>
            <a:chOff x="2743200" y="3048000"/>
            <a:chExt cx="3886200" cy="3508375"/>
          </a:xfrm>
        </p:grpSpPr>
        <p:sp>
          <p:nvSpPr>
            <p:cNvPr id="22556" name="Line 18"/>
            <p:cNvSpPr>
              <a:spLocks noChangeShapeType="1"/>
            </p:cNvSpPr>
            <p:nvPr/>
          </p:nvSpPr>
          <p:spPr bwMode="auto">
            <a:xfrm>
              <a:off x="2743200" y="3048000"/>
              <a:ext cx="0" cy="3508375"/>
            </a:xfrm>
            <a:prstGeom prst="line">
              <a:avLst/>
            </a:prstGeom>
            <a:noFill/>
            <a:ln w="38100">
              <a:solidFill>
                <a:srgbClr val="00009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lIns="64289" tIns="32145" rIns="64289" bIns="32145" anchor="ctr"/>
            <a:lstStyle/>
            <a:p>
              <a:pPr algn="r" defTabSz="914259"/>
              <a:endParaRPr lang="en-US" sz="1969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22557" name="Line 18"/>
            <p:cNvSpPr>
              <a:spLocks noChangeShapeType="1"/>
            </p:cNvSpPr>
            <p:nvPr/>
          </p:nvSpPr>
          <p:spPr bwMode="auto">
            <a:xfrm>
              <a:off x="6629400" y="3048000"/>
              <a:ext cx="0" cy="3508375"/>
            </a:xfrm>
            <a:prstGeom prst="line">
              <a:avLst/>
            </a:prstGeom>
            <a:noFill/>
            <a:ln w="38100">
              <a:solidFill>
                <a:srgbClr val="00009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lIns="64289" tIns="32145" rIns="64289" bIns="32145" anchor="ctr"/>
            <a:lstStyle/>
            <a:p>
              <a:pPr algn="r" defTabSz="914259"/>
              <a:endParaRPr lang="en-US" sz="1969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4273313" y="5105396"/>
              <a:ext cx="832087" cy="427809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/>
            <a:p>
              <a:pPr defTabSz="914259">
                <a:defRPr/>
              </a:pPr>
              <a:r>
                <a:rPr lang="en-US" sz="2180" dirty="0">
                  <a:solidFill>
                    <a:srgbClr val="000090"/>
                  </a:solidFill>
                  <a:latin typeface="Arial"/>
                </a:rPr>
                <a:t>Time</a:t>
              </a:r>
            </a:p>
          </p:txBody>
        </p:sp>
        <p:cxnSp>
          <p:nvCxnSpPr>
            <p:cNvPr id="22559" name="Straight Arrow Connector 4"/>
            <p:cNvCxnSpPr>
              <a:cxnSpLocks noChangeShapeType="1"/>
            </p:cNvCxnSpPr>
            <p:nvPr/>
          </p:nvCxnSpPr>
          <p:spPr bwMode="auto">
            <a:xfrm>
              <a:off x="4683685" y="5586408"/>
              <a:ext cx="0" cy="609600"/>
            </a:xfrm>
            <a:prstGeom prst="straightConnector1">
              <a:avLst/>
            </a:prstGeom>
            <a:noFill/>
            <a:ln w="9525">
              <a:solidFill>
                <a:srgbClr val="000090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sp>
        <p:nvSpPr>
          <p:cNvPr id="22" name="TextBox 21"/>
          <p:cNvSpPr txBox="1"/>
          <p:nvPr/>
        </p:nvSpPr>
        <p:spPr>
          <a:xfrm>
            <a:off x="3810001" y="2010670"/>
            <a:ext cx="1707486" cy="427730"/>
          </a:xfrm>
          <a:prstGeom prst="rect">
            <a:avLst/>
          </a:prstGeom>
          <a:noFill/>
        </p:spPr>
        <p:txBody>
          <a:bodyPr wrap="none" lIns="91424" tIns="45712" rIns="91424" bIns="45712">
            <a:spAutoFit/>
          </a:bodyPr>
          <a:lstStyle/>
          <a:p>
            <a:pPr defTabSz="914259">
              <a:lnSpc>
                <a:spcPct val="120000"/>
              </a:lnSpc>
              <a:defRPr/>
            </a:pPr>
            <a:r>
              <a:rPr lang="en-US" sz="2000" dirty="0">
                <a:solidFill>
                  <a:srgbClr val="000000"/>
                </a:solidFill>
                <a:latin typeface="Arial"/>
              </a:rPr>
              <a:t>1</a:t>
            </a:r>
            <a:r>
              <a:rPr lang="en-US" sz="2000" dirty="0">
                <a:solidFill>
                  <a:srgbClr val="0000FF"/>
                </a:solidFill>
                <a:latin typeface="Arial"/>
              </a:rPr>
              <a:t>G</a:t>
            </a:r>
            <a:r>
              <a:rPr lang="en-US" sz="2000" dirty="0">
                <a:solidFill>
                  <a:srgbClr val="000000"/>
                </a:solidFill>
                <a:latin typeface="Arial"/>
              </a:rPr>
              <a:t>bps, 1ms </a:t>
            </a:r>
          </a:p>
        </p:txBody>
      </p:sp>
      <p:sp>
        <p:nvSpPr>
          <p:cNvPr id="32" name="Line 14"/>
          <p:cNvSpPr>
            <a:spLocks noChangeShapeType="1"/>
          </p:cNvSpPr>
          <p:nvPr/>
        </p:nvSpPr>
        <p:spPr bwMode="auto">
          <a:xfrm>
            <a:off x="2743200" y="3429001"/>
            <a:ext cx="3886200" cy="34766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lIns="274685" tIns="45779" rIns="91555" bIns="228904" anchor="ctr"/>
          <a:lstStyle/>
          <a:p>
            <a:pPr algn="r" defTabSz="914259"/>
            <a:endParaRPr lang="en-US" sz="1969">
              <a:solidFill>
                <a:srgbClr val="000000"/>
              </a:solidFill>
              <a:latin typeface="Courier New" charset="0"/>
            </a:endParaRPr>
          </a:p>
        </p:txBody>
      </p:sp>
      <p:grpSp>
        <p:nvGrpSpPr>
          <p:cNvPr id="31" name="Group 30"/>
          <p:cNvGrpSpPr>
            <a:grpSpLocks/>
          </p:cNvGrpSpPr>
          <p:nvPr/>
        </p:nvGrpSpPr>
        <p:grpSpPr bwMode="auto">
          <a:xfrm>
            <a:off x="304800" y="3200400"/>
            <a:ext cx="2438400" cy="914400"/>
            <a:chOff x="304800" y="3200400"/>
            <a:chExt cx="2438400" cy="914400"/>
          </a:xfrm>
        </p:grpSpPr>
        <p:sp>
          <p:nvSpPr>
            <p:cNvPr id="22554" name="Rounded Rectangle 18"/>
            <p:cNvSpPr>
              <a:spLocks noChangeArrowheads="1"/>
            </p:cNvSpPr>
            <p:nvPr/>
          </p:nvSpPr>
          <p:spPr bwMode="auto">
            <a:xfrm>
              <a:off x="304800" y="3200400"/>
              <a:ext cx="2057400" cy="9144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 defTabSz="914259"/>
              <a:r>
                <a:rPr lang="en-US" sz="1969" dirty="0">
                  <a:solidFill>
                    <a:schemeClr val="accent2"/>
                  </a:solidFill>
                  <a:cs typeface="Arial" charset="0"/>
                </a:rPr>
                <a:t>Time to transmit </a:t>
              </a:r>
              <a:br>
                <a:rPr lang="en-US" sz="1969" dirty="0">
                  <a:solidFill>
                    <a:schemeClr val="accent2"/>
                  </a:solidFill>
                  <a:cs typeface="Arial" charset="0"/>
                </a:rPr>
              </a:br>
              <a:r>
                <a:rPr lang="en-US" sz="1969" dirty="0">
                  <a:solidFill>
                    <a:schemeClr val="accent2"/>
                  </a:solidFill>
                  <a:cs typeface="Arial" charset="0"/>
                </a:rPr>
                <a:t>one bit = 1/10</a:t>
              </a:r>
              <a:r>
                <a:rPr lang="en-US" sz="1969" baseline="30000" dirty="0">
                  <a:solidFill>
                    <a:srgbClr val="0000FF"/>
                  </a:solidFill>
                  <a:cs typeface="Arial" charset="0"/>
                </a:rPr>
                <a:t>9</a:t>
              </a:r>
              <a:r>
                <a:rPr lang="en-US" sz="1969" dirty="0">
                  <a:solidFill>
                    <a:schemeClr val="accent2"/>
                  </a:solidFill>
                  <a:cs typeface="Arial" charset="0"/>
                </a:rPr>
                <a:t>s</a:t>
              </a:r>
            </a:p>
          </p:txBody>
        </p:sp>
        <p:cxnSp>
          <p:nvCxnSpPr>
            <p:cNvPr id="22555" name="Straight Arrow Connector 26"/>
            <p:cNvCxnSpPr>
              <a:cxnSpLocks noChangeShapeType="1"/>
            </p:cNvCxnSpPr>
            <p:nvPr/>
          </p:nvCxnSpPr>
          <p:spPr bwMode="auto">
            <a:xfrm>
              <a:off x="2362200" y="3429000"/>
              <a:ext cx="381000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grpSp>
        <p:nvGrpSpPr>
          <p:cNvPr id="37" name="Group 36"/>
          <p:cNvGrpSpPr>
            <a:grpSpLocks/>
          </p:cNvGrpSpPr>
          <p:nvPr/>
        </p:nvGrpSpPr>
        <p:grpSpPr bwMode="auto">
          <a:xfrm>
            <a:off x="0" y="3429000"/>
            <a:ext cx="2743200" cy="1219200"/>
            <a:chOff x="0" y="3581400"/>
            <a:chExt cx="2743200" cy="1219200"/>
          </a:xfrm>
        </p:grpSpPr>
        <p:sp>
          <p:nvSpPr>
            <p:cNvPr id="22552" name="Rounded Rectangle 32"/>
            <p:cNvSpPr>
              <a:spLocks noChangeArrowheads="1"/>
            </p:cNvSpPr>
            <p:nvPr/>
          </p:nvSpPr>
          <p:spPr bwMode="auto">
            <a:xfrm>
              <a:off x="0" y="3886200"/>
              <a:ext cx="2438400" cy="9144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 defTabSz="914259"/>
              <a:r>
                <a:rPr lang="en-US" sz="1969" dirty="0">
                  <a:solidFill>
                    <a:schemeClr val="accent2"/>
                  </a:solidFill>
                  <a:cs typeface="Arial" charset="0"/>
                </a:rPr>
                <a:t>Time to transmit </a:t>
              </a:r>
              <a:br>
                <a:rPr lang="en-US" sz="1969" dirty="0">
                  <a:solidFill>
                    <a:schemeClr val="accent2"/>
                  </a:solidFill>
                  <a:cs typeface="Arial" charset="0"/>
                </a:rPr>
              </a:br>
              <a:r>
                <a:rPr lang="en-US" sz="1969" dirty="0">
                  <a:solidFill>
                    <a:schemeClr val="accent2"/>
                  </a:solidFill>
                  <a:cs typeface="Arial" charset="0"/>
                </a:rPr>
                <a:t>800 bits=800x1/10</a:t>
              </a:r>
              <a:r>
                <a:rPr lang="en-US" sz="1969" baseline="30000" dirty="0">
                  <a:solidFill>
                    <a:srgbClr val="0000FF"/>
                  </a:solidFill>
                  <a:cs typeface="Arial" charset="0"/>
                </a:rPr>
                <a:t>9</a:t>
              </a:r>
              <a:r>
                <a:rPr lang="en-US" sz="1969" dirty="0">
                  <a:solidFill>
                    <a:schemeClr val="accent2"/>
                  </a:solidFill>
                  <a:cs typeface="Arial" charset="0"/>
                </a:rPr>
                <a:t>s</a:t>
              </a:r>
            </a:p>
          </p:txBody>
        </p:sp>
        <p:sp>
          <p:nvSpPr>
            <p:cNvPr id="22553" name="Left Brace 25"/>
            <p:cNvSpPr>
              <a:spLocks/>
            </p:cNvSpPr>
            <p:nvPr/>
          </p:nvSpPr>
          <p:spPr bwMode="auto">
            <a:xfrm>
              <a:off x="2362200" y="3581400"/>
              <a:ext cx="381000" cy="990600"/>
            </a:xfrm>
            <a:prstGeom prst="leftBrace">
              <a:avLst>
                <a:gd name="adj1" fmla="val 8330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algn="ctr" defTabSz="914259"/>
              <a:endParaRPr lang="en-US" sz="1969">
                <a:solidFill>
                  <a:schemeClr val="accent2"/>
                </a:solidFill>
                <a:latin typeface="Courier New" charset="0"/>
              </a:endParaRPr>
            </a:p>
          </p:txBody>
        </p:sp>
      </p:grpSp>
      <p:grpSp>
        <p:nvGrpSpPr>
          <p:cNvPr id="36" name="Group 35"/>
          <p:cNvGrpSpPr>
            <a:grpSpLocks/>
          </p:cNvGrpSpPr>
          <p:nvPr/>
        </p:nvGrpSpPr>
        <p:grpSpPr bwMode="auto">
          <a:xfrm>
            <a:off x="3810000" y="3276600"/>
            <a:ext cx="5257800" cy="1295400"/>
            <a:chOff x="3810000" y="3276600"/>
            <a:chExt cx="5257800" cy="1295400"/>
          </a:xfrm>
        </p:grpSpPr>
        <p:sp>
          <p:nvSpPr>
            <p:cNvPr id="22549" name="Rounded Rectangle 29"/>
            <p:cNvSpPr>
              <a:spLocks noChangeArrowheads="1"/>
            </p:cNvSpPr>
            <p:nvPr/>
          </p:nvSpPr>
          <p:spPr bwMode="auto">
            <a:xfrm>
              <a:off x="6934200" y="3276600"/>
              <a:ext cx="2133600" cy="12954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 defTabSz="914259"/>
              <a:r>
                <a:rPr lang="en-US" sz="1969" dirty="0">
                  <a:solidFill>
                    <a:schemeClr val="accent2"/>
                  </a:solidFill>
                  <a:cs typeface="Arial" charset="0"/>
                </a:rPr>
                <a:t>Time when that</a:t>
              </a:r>
              <a:br>
                <a:rPr lang="en-US" sz="1969" dirty="0">
                  <a:solidFill>
                    <a:schemeClr val="accent2"/>
                  </a:solidFill>
                  <a:cs typeface="Arial" charset="0"/>
                </a:rPr>
              </a:br>
              <a:r>
                <a:rPr lang="en-US" sz="1969" dirty="0">
                  <a:solidFill>
                    <a:schemeClr val="accent2"/>
                  </a:solidFill>
                  <a:cs typeface="Arial" charset="0"/>
                </a:rPr>
                <a:t> bit reaches B</a:t>
              </a:r>
              <a:br>
                <a:rPr lang="en-US" sz="1969" dirty="0">
                  <a:solidFill>
                    <a:schemeClr val="accent2"/>
                  </a:solidFill>
                  <a:cs typeface="Arial" charset="0"/>
                </a:rPr>
              </a:br>
              <a:r>
                <a:rPr lang="en-US" sz="1969" dirty="0">
                  <a:solidFill>
                    <a:schemeClr val="accent2"/>
                  </a:solidFill>
                  <a:cs typeface="Arial" charset="0"/>
                </a:rPr>
                <a:t> = 1/10</a:t>
              </a:r>
              <a:r>
                <a:rPr lang="en-US" sz="1969" baseline="30000" dirty="0">
                  <a:solidFill>
                    <a:srgbClr val="0000FF"/>
                  </a:solidFill>
                  <a:cs typeface="Arial" charset="0"/>
                </a:rPr>
                <a:t>9</a:t>
              </a:r>
              <a:r>
                <a:rPr lang="en-US" sz="1969" dirty="0">
                  <a:solidFill>
                    <a:schemeClr val="accent2"/>
                  </a:solidFill>
                  <a:cs typeface="Arial" charset="0"/>
                </a:rPr>
                <a:t>+1/10</a:t>
              </a:r>
              <a:r>
                <a:rPr lang="en-US" sz="1969" baseline="30000" dirty="0">
                  <a:solidFill>
                    <a:schemeClr val="accent2"/>
                  </a:solidFill>
                  <a:cs typeface="Arial" charset="0"/>
                </a:rPr>
                <a:t>3</a:t>
              </a:r>
              <a:r>
                <a:rPr lang="en-US" sz="1969" dirty="0">
                  <a:solidFill>
                    <a:schemeClr val="accent2"/>
                  </a:solidFill>
                  <a:cs typeface="Arial" charset="0"/>
                </a:rPr>
                <a:t>s</a:t>
              </a:r>
            </a:p>
          </p:txBody>
        </p:sp>
        <p:sp>
          <p:nvSpPr>
            <p:cNvPr id="22550" name="Right Brace 23"/>
            <p:cNvSpPr>
              <a:spLocks/>
            </p:cNvSpPr>
            <p:nvPr/>
          </p:nvSpPr>
          <p:spPr bwMode="auto">
            <a:xfrm>
              <a:off x="6705600" y="3352800"/>
              <a:ext cx="152400" cy="381000"/>
            </a:xfrm>
            <a:prstGeom prst="rightBrace">
              <a:avLst>
                <a:gd name="adj1" fmla="val 8333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algn="ctr" defTabSz="914259"/>
              <a:endParaRPr lang="en-US" sz="1969">
                <a:solidFill>
                  <a:schemeClr val="accent2"/>
                </a:solidFill>
                <a:latin typeface="Courier New" charset="0"/>
              </a:endParaRPr>
            </a:p>
          </p:txBody>
        </p:sp>
        <p:cxnSp>
          <p:nvCxnSpPr>
            <p:cNvPr id="22551" name="Straight Connector 28"/>
            <p:cNvCxnSpPr>
              <a:cxnSpLocks noChangeShapeType="1"/>
            </p:cNvCxnSpPr>
            <p:nvPr/>
          </p:nvCxnSpPr>
          <p:spPr bwMode="auto">
            <a:xfrm flipH="1">
              <a:off x="3810000" y="3352800"/>
              <a:ext cx="28194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prstDash val="sys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grpSp>
        <p:nvGrpSpPr>
          <p:cNvPr id="40" name="Group 39"/>
          <p:cNvGrpSpPr>
            <a:grpSpLocks/>
          </p:cNvGrpSpPr>
          <p:nvPr/>
        </p:nvGrpSpPr>
        <p:grpSpPr bwMode="auto">
          <a:xfrm>
            <a:off x="6629400" y="4724400"/>
            <a:ext cx="2514600" cy="1524000"/>
            <a:chOff x="6629400" y="4724400"/>
            <a:chExt cx="2514600" cy="1676400"/>
          </a:xfrm>
        </p:grpSpPr>
        <p:sp>
          <p:nvSpPr>
            <p:cNvPr id="22547" name="Rounded Rectangle 34"/>
            <p:cNvSpPr>
              <a:spLocks noChangeArrowheads="1"/>
            </p:cNvSpPr>
            <p:nvPr/>
          </p:nvSpPr>
          <p:spPr bwMode="auto">
            <a:xfrm>
              <a:off x="6934200" y="4724400"/>
              <a:ext cx="2209800" cy="1676400"/>
            </a:xfrm>
            <a:prstGeom prst="roundRect">
              <a:avLst>
                <a:gd name="adj" fmla="val 16667"/>
              </a:avLst>
            </a:prstGeom>
            <a:solidFill>
              <a:schemeClr val="accent3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 defTabSz="914259"/>
              <a:r>
                <a:rPr lang="en-US" sz="1969" dirty="0">
                  <a:solidFill>
                    <a:schemeClr val="accent2"/>
                  </a:solidFill>
                  <a:cs typeface="Arial" charset="0"/>
                </a:rPr>
                <a:t>The last bit </a:t>
              </a:r>
              <a:br>
                <a:rPr lang="en-US" sz="1969" dirty="0">
                  <a:solidFill>
                    <a:schemeClr val="accent2"/>
                  </a:solidFill>
                  <a:cs typeface="Arial" charset="0"/>
                </a:rPr>
              </a:br>
              <a:r>
                <a:rPr lang="en-US" sz="1969" dirty="0">
                  <a:solidFill>
                    <a:schemeClr val="accent2"/>
                  </a:solidFill>
                  <a:cs typeface="Arial" charset="0"/>
                </a:rPr>
                <a:t>reaches B at </a:t>
              </a:r>
            </a:p>
            <a:p>
              <a:pPr algn="ctr" defTabSz="914259"/>
              <a:r>
                <a:rPr lang="en-US" sz="1969" dirty="0">
                  <a:solidFill>
                    <a:schemeClr val="accent2"/>
                  </a:solidFill>
                  <a:cs typeface="Arial" charset="0"/>
                </a:rPr>
                <a:t>(800x1/10</a:t>
              </a:r>
              <a:r>
                <a:rPr lang="en-US" sz="1969" baseline="30000" dirty="0">
                  <a:solidFill>
                    <a:srgbClr val="0000FF"/>
                  </a:solidFill>
                  <a:cs typeface="Arial" charset="0"/>
                </a:rPr>
                <a:t>9</a:t>
              </a:r>
              <a:r>
                <a:rPr lang="en-US" sz="1969" dirty="0">
                  <a:solidFill>
                    <a:schemeClr val="accent2"/>
                  </a:solidFill>
                  <a:cs typeface="Arial" charset="0"/>
                </a:rPr>
                <a:t>)+1/10</a:t>
              </a:r>
              <a:r>
                <a:rPr lang="en-US" sz="1969" baseline="30000" dirty="0">
                  <a:solidFill>
                    <a:schemeClr val="accent2"/>
                  </a:solidFill>
                  <a:cs typeface="Arial" charset="0"/>
                </a:rPr>
                <a:t>3</a:t>
              </a:r>
              <a:r>
                <a:rPr lang="en-US" sz="1969" dirty="0">
                  <a:solidFill>
                    <a:schemeClr val="accent2"/>
                  </a:solidFill>
                  <a:cs typeface="Arial" charset="0"/>
                </a:rPr>
                <a:t>s</a:t>
              </a:r>
            </a:p>
            <a:p>
              <a:pPr algn="ctr" defTabSz="914259"/>
              <a:r>
                <a:rPr lang="en-US" sz="1969" dirty="0">
                  <a:solidFill>
                    <a:srgbClr val="0000FF"/>
                  </a:solidFill>
                  <a:cs typeface="Arial" charset="0"/>
                </a:rPr>
                <a:t>= 1.0008ms</a:t>
              </a:r>
            </a:p>
          </p:txBody>
        </p:sp>
        <p:cxnSp>
          <p:nvCxnSpPr>
            <p:cNvPr id="22548" name="Straight Arrow Connector 38"/>
            <p:cNvCxnSpPr>
              <a:cxnSpLocks noChangeShapeType="1"/>
            </p:cNvCxnSpPr>
            <p:nvPr/>
          </p:nvCxnSpPr>
          <p:spPr bwMode="auto">
            <a:xfrm>
              <a:off x="6629400" y="4800600"/>
              <a:ext cx="381000" cy="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cxnSp>
        <p:nvCxnSpPr>
          <p:cNvPr id="50" name="Straight Arrow Connector 49"/>
          <p:cNvCxnSpPr>
            <a:cxnSpLocks noChangeShapeType="1"/>
          </p:cNvCxnSpPr>
          <p:nvPr/>
        </p:nvCxnSpPr>
        <p:spPr bwMode="auto">
          <a:xfrm>
            <a:off x="2362200" y="3429000"/>
            <a:ext cx="381000" cy="0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Packet delay</a:t>
            </a:r>
            <a:br>
              <a:rPr lang="en-US" dirty="0"/>
            </a:br>
            <a:r>
              <a:rPr lang="en-US" dirty="0"/>
              <a:t>Sending a 100-byte packet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8F55A0-FE35-1347-9C4F-B60227F49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7A418-0CEB-9E4A-BA45-3B7D3D133EB9}" type="slidenum">
              <a:rPr lang="en-US" smtClean="0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551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  <p:bldP spid="11" grpId="0" animBg="1"/>
      <p:bldP spid="32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AutoShape 17"/>
          <p:cNvSpPr>
            <a:spLocks noChangeArrowheads="1"/>
          </p:cNvSpPr>
          <p:nvPr/>
        </p:nvSpPr>
        <p:spPr bwMode="auto">
          <a:xfrm rot="5400000">
            <a:off x="3990181" y="4218782"/>
            <a:ext cx="1392237" cy="3886200"/>
          </a:xfrm>
          <a:prstGeom prst="parallelogram">
            <a:avLst>
              <a:gd name="adj" fmla="val 25000"/>
            </a:avLst>
          </a:prstGeom>
          <a:solidFill>
            <a:schemeClr val="tx1">
              <a:lumMod val="20000"/>
              <a:lumOff val="8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rot="10800000" vert="eaVert" wrap="none" lIns="182792" tIns="0" rIns="91389" bIns="45698" anchor="ctr"/>
          <a:lstStyle/>
          <a:p>
            <a:pPr defTabSz="914259">
              <a:spcBef>
                <a:spcPts val="1000"/>
              </a:spcBef>
              <a:spcAft>
                <a:spcPts val="1000"/>
              </a:spcAft>
            </a:pPr>
            <a:r>
              <a:rPr lang="en-US" altLang="zh-TW" sz="1406">
                <a:solidFill>
                  <a:srgbClr val="000000"/>
                </a:solidFill>
                <a:ea typeface="PMingLiU" charset="0"/>
                <a:cs typeface="PMingLiU" charset="0"/>
              </a:rPr>
              <a:t>100Byte packet</a:t>
            </a:r>
          </a:p>
        </p:txBody>
      </p:sp>
      <p:sp>
        <p:nvSpPr>
          <p:cNvPr id="35" name="AutoShape 17"/>
          <p:cNvSpPr>
            <a:spLocks noChangeArrowheads="1"/>
          </p:cNvSpPr>
          <p:nvPr/>
        </p:nvSpPr>
        <p:spPr bwMode="auto">
          <a:xfrm rot="5400000">
            <a:off x="3999325" y="3172619"/>
            <a:ext cx="1392237" cy="3886200"/>
          </a:xfrm>
          <a:prstGeom prst="parallelogram">
            <a:avLst>
              <a:gd name="adj" fmla="val 25000"/>
            </a:avLst>
          </a:prstGeom>
          <a:solidFill>
            <a:schemeClr val="tx1">
              <a:lumMod val="20000"/>
              <a:lumOff val="8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rot="10800000" vert="eaVert" wrap="none" lIns="182792" tIns="0" rIns="91389" bIns="45698" anchor="ctr"/>
          <a:lstStyle/>
          <a:p>
            <a:pPr defTabSz="914259">
              <a:spcBef>
                <a:spcPts val="1000"/>
              </a:spcBef>
              <a:spcAft>
                <a:spcPts val="1000"/>
              </a:spcAft>
            </a:pPr>
            <a:r>
              <a:rPr lang="en-US" altLang="zh-TW" sz="1406">
                <a:solidFill>
                  <a:srgbClr val="000000"/>
                </a:solidFill>
                <a:ea typeface="PMingLiU" charset="0"/>
                <a:cs typeface="PMingLiU" charset="0"/>
              </a:rPr>
              <a:t>100Byte packet</a:t>
            </a:r>
          </a:p>
        </p:txBody>
      </p:sp>
      <p:pic>
        <p:nvPicPr>
          <p:cNvPr id="22531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398775" y="2146300"/>
            <a:ext cx="649225" cy="6400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532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361175" y="2146300"/>
            <a:ext cx="649225" cy="6400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2533" name="Straight Connector 6"/>
          <p:cNvCxnSpPr>
            <a:cxnSpLocks noChangeShapeType="1"/>
            <a:stCxn id="22531" idx="3"/>
            <a:endCxn id="22532" idx="1"/>
          </p:cNvCxnSpPr>
          <p:nvPr/>
        </p:nvCxnSpPr>
        <p:spPr bwMode="auto">
          <a:xfrm>
            <a:off x="3048000" y="2466340"/>
            <a:ext cx="3313175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sp>
        <p:nvSpPr>
          <p:cNvPr id="22534" name="TextBox 1"/>
          <p:cNvSpPr txBox="1">
            <a:spLocks noChangeArrowheads="1"/>
          </p:cNvSpPr>
          <p:nvPr/>
        </p:nvSpPr>
        <p:spPr bwMode="auto">
          <a:xfrm>
            <a:off x="2659660" y="1765304"/>
            <a:ext cx="401040" cy="5250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24" tIns="45712" rIns="91424" bIns="45712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r" defTabSz="914259" eaLnBrk="1" hangingPunct="1"/>
            <a:r>
              <a:rPr lang="en-US" sz="2812">
                <a:solidFill>
                  <a:srgbClr val="000000"/>
                </a:solidFill>
              </a:rPr>
              <a:t>A</a:t>
            </a:r>
          </a:p>
        </p:txBody>
      </p:sp>
      <p:sp>
        <p:nvSpPr>
          <p:cNvPr id="22535" name="TextBox 12"/>
          <p:cNvSpPr txBox="1">
            <a:spLocks noChangeArrowheads="1"/>
          </p:cNvSpPr>
          <p:nvPr/>
        </p:nvSpPr>
        <p:spPr bwMode="auto">
          <a:xfrm>
            <a:off x="6317260" y="1765304"/>
            <a:ext cx="401040" cy="5250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24" tIns="45712" rIns="91424" bIns="45712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r" defTabSz="914259" eaLnBrk="1" hangingPunct="1"/>
            <a:r>
              <a:rPr lang="en-US" sz="2812">
                <a:solidFill>
                  <a:srgbClr val="000000"/>
                </a:solidFill>
              </a:rPr>
              <a:t>B</a:t>
            </a:r>
          </a:p>
        </p:txBody>
      </p:sp>
      <p:sp>
        <p:nvSpPr>
          <p:cNvPr id="11" name="AutoShape 17"/>
          <p:cNvSpPr>
            <a:spLocks noChangeArrowheads="1"/>
          </p:cNvSpPr>
          <p:nvPr/>
        </p:nvSpPr>
        <p:spPr bwMode="auto">
          <a:xfrm rot="5400000">
            <a:off x="3999325" y="2161382"/>
            <a:ext cx="1392237" cy="3886200"/>
          </a:xfrm>
          <a:prstGeom prst="parallelogram">
            <a:avLst>
              <a:gd name="adj" fmla="val 25000"/>
            </a:avLst>
          </a:prstGeom>
          <a:solidFill>
            <a:schemeClr val="tx1">
              <a:lumMod val="20000"/>
              <a:lumOff val="8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rot="10800000" vert="eaVert" wrap="none" lIns="182792" tIns="0" rIns="91389" bIns="45698" anchor="ctr"/>
          <a:lstStyle/>
          <a:p>
            <a:pPr defTabSz="914259">
              <a:spcBef>
                <a:spcPts val="1000"/>
              </a:spcBef>
              <a:spcAft>
                <a:spcPts val="1000"/>
              </a:spcAft>
            </a:pPr>
            <a:r>
              <a:rPr lang="en-US" altLang="zh-TW" sz="1406">
                <a:solidFill>
                  <a:srgbClr val="000000"/>
                </a:solidFill>
                <a:ea typeface="PMingLiU" charset="0"/>
                <a:cs typeface="PMingLiU" charset="0"/>
              </a:rPr>
              <a:t>100Byte packet</a:t>
            </a:r>
          </a:p>
        </p:txBody>
      </p:sp>
      <p:sp>
        <p:nvSpPr>
          <p:cNvPr id="22556" name="Line 18"/>
          <p:cNvSpPr>
            <a:spLocks noChangeShapeType="1"/>
          </p:cNvSpPr>
          <p:nvPr/>
        </p:nvSpPr>
        <p:spPr bwMode="auto">
          <a:xfrm>
            <a:off x="2743200" y="3048004"/>
            <a:ext cx="0" cy="3508375"/>
          </a:xfrm>
          <a:prstGeom prst="line">
            <a:avLst/>
          </a:prstGeom>
          <a:noFill/>
          <a:ln w="38100">
            <a:solidFill>
              <a:srgbClr val="00009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lIns="64289" tIns="32145" rIns="64289" bIns="32145" anchor="ctr"/>
          <a:lstStyle/>
          <a:p>
            <a:pPr algn="r" defTabSz="914259"/>
            <a:endParaRPr lang="en-US" sz="1969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22557" name="Line 18"/>
          <p:cNvSpPr>
            <a:spLocks noChangeShapeType="1"/>
          </p:cNvSpPr>
          <p:nvPr/>
        </p:nvSpPr>
        <p:spPr bwMode="auto">
          <a:xfrm>
            <a:off x="6629400" y="3048004"/>
            <a:ext cx="0" cy="3508375"/>
          </a:xfrm>
          <a:prstGeom prst="line">
            <a:avLst/>
          </a:prstGeom>
          <a:noFill/>
          <a:ln w="38100">
            <a:solidFill>
              <a:srgbClr val="00009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lIns="64289" tIns="32145" rIns="64289" bIns="32145" anchor="ctr"/>
          <a:lstStyle/>
          <a:p>
            <a:pPr algn="r" defTabSz="914259"/>
            <a:endParaRPr lang="en-US" sz="1969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810001" y="2010670"/>
            <a:ext cx="1707486" cy="427730"/>
          </a:xfrm>
          <a:prstGeom prst="rect">
            <a:avLst/>
          </a:prstGeom>
          <a:noFill/>
        </p:spPr>
        <p:txBody>
          <a:bodyPr wrap="none" lIns="91424" tIns="45712" rIns="91424" bIns="45712">
            <a:spAutoFit/>
          </a:bodyPr>
          <a:lstStyle/>
          <a:p>
            <a:pPr defTabSz="914259">
              <a:lnSpc>
                <a:spcPct val="120000"/>
              </a:lnSpc>
              <a:defRPr/>
            </a:pPr>
            <a:r>
              <a:rPr lang="en-US" sz="2000" dirty="0">
                <a:solidFill>
                  <a:srgbClr val="000000"/>
                </a:solidFill>
                <a:latin typeface="Arial"/>
              </a:rPr>
              <a:t>1</a:t>
            </a:r>
            <a:r>
              <a:rPr lang="en-US" sz="2000" dirty="0">
                <a:solidFill>
                  <a:srgbClr val="0000FF"/>
                </a:solidFill>
                <a:latin typeface="Arial"/>
              </a:rPr>
              <a:t>G</a:t>
            </a:r>
            <a:r>
              <a:rPr lang="en-US" sz="2000" dirty="0">
                <a:solidFill>
                  <a:srgbClr val="000000"/>
                </a:solidFill>
                <a:latin typeface="Arial"/>
              </a:rPr>
              <a:t>bps, 1ms </a:t>
            </a:r>
          </a:p>
        </p:txBody>
      </p:sp>
      <p:sp>
        <p:nvSpPr>
          <p:cNvPr id="32" name="Line 14"/>
          <p:cNvSpPr>
            <a:spLocks noChangeShapeType="1"/>
          </p:cNvSpPr>
          <p:nvPr/>
        </p:nvSpPr>
        <p:spPr bwMode="auto">
          <a:xfrm>
            <a:off x="2752343" y="3429001"/>
            <a:ext cx="3886200" cy="347663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lIns="274685" tIns="45779" rIns="91555" bIns="228904" anchor="ctr"/>
          <a:lstStyle/>
          <a:p>
            <a:pPr algn="r" defTabSz="914259"/>
            <a:endParaRPr lang="en-US" sz="1969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Sending a large file using 100-byte packets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294C88-86A0-744C-A7AD-35C5C4D941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B9507B-D6BB-AB47-96D9-5C9982B33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7A418-0CEB-9E4A-BA45-3B7D3D133EB9}" type="slidenum">
              <a:rPr lang="en-US" smtClean="0"/>
              <a:pPr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526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35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Content Placeholder 2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Transmission delay decreases as bandwidth increases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 view of a link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2362200" y="3124200"/>
            <a:ext cx="533400" cy="914400"/>
          </a:xfrm>
          <a:prstGeom prst="rect">
            <a:avLst/>
          </a:prstGeom>
          <a:solidFill>
            <a:srgbClr val="D3A600"/>
          </a:solidFill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stealth" w="med" len="lg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2895600" y="3124200"/>
            <a:ext cx="533400" cy="914400"/>
          </a:xfrm>
          <a:prstGeom prst="rect">
            <a:avLst/>
          </a:prstGeom>
          <a:solidFill>
            <a:srgbClr val="D3A600"/>
          </a:solidFill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stealth" w="med" len="lg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3429000" y="3124200"/>
            <a:ext cx="533400" cy="914400"/>
          </a:xfrm>
          <a:prstGeom prst="rect">
            <a:avLst/>
          </a:prstGeom>
          <a:solidFill>
            <a:srgbClr val="D3A600"/>
          </a:solidFill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stealth" w="med" len="lg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grpSp>
        <p:nvGrpSpPr>
          <p:cNvPr id="9" name="Group 8"/>
          <p:cNvGrpSpPr>
            <a:grpSpLocks/>
          </p:cNvGrpSpPr>
          <p:nvPr/>
        </p:nvGrpSpPr>
        <p:grpSpPr>
          <a:xfrm>
            <a:off x="1783080" y="3124200"/>
            <a:ext cx="6675120" cy="914400"/>
            <a:chOff x="2590800" y="5105400"/>
            <a:chExt cx="3276600" cy="381000"/>
          </a:xfrm>
          <a:solidFill>
            <a:schemeClr val="tx2">
              <a:lumMod val="40000"/>
              <a:lumOff val="60000"/>
            </a:schemeClr>
          </a:solidFill>
        </p:grpSpPr>
        <p:cxnSp>
          <p:nvCxnSpPr>
            <p:cNvPr id="10" name="Straight Connector 9"/>
            <p:cNvCxnSpPr/>
            <p:nvPr/>
          </p:nvCxnSpPr>
          <p:spPr bwMode="auto">
            <a:xfrm>
              <a:off x="2590800" y="5105400"/>
              <a:ext cx="3276600" cy="0"/>
            </a:xfrm>
            <a:prstGeom prst="line">
              <a:avLst/>
            </a:prstGeom>
            <a:grpFill/>
            <a:ln w="28575" cap="flat" cmpd="sng" algn="ctr">
              <a:solidFill>
                <a:srgbClr val="00009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1" name="Straight Connector 10"/>
            <p:cNvCxnSpPr/>
            <p:nvPr/>
          </p:nvCxnSpPr>
          <p:spPr bwMode="auto">
            <a:xfrm>
              <a:off x="2590800" y="5486400"/>
              <a:ext cx="3276600" cy="0"/>
            </a:xfrm>
            <a:prstGeom prst="line">
              <a:avLst/>
            </a:prstGeom>
            <a:grpFill/>
            <a:ln w="28575" cap="flat" cmpd="sng" algn="ctr">
              <a:solidFill>
                <a:srgbClr val="00009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15" name="TextBox 14"/>
          <p:cNvSpPr txBox="1"/>
          <p:nvPr/>
        </p:nvSpPr>
        <p:spPr>
          <a:xfrm>
            <a:off x="3962400" y="4191000"/>
            <a:ext cx="7104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time</a:t>
            </a:r>
          </a:p>
        </p:txBody>
      </p:sp>
      <p:cxnSp>
        <p:nvCxnSpPr>
          <p:cNvPr id="17" name="Straight Arrow Connector 16"/>
          <p:cNvCxnSpPr/>
          <p:nvPr/>
        </p:nvCxnSpPr>
        <p:spPr bwMode="auto">
          <a:xfrm>
            <a:off x="4876800" y="4391055"/>
            <a:ext cx="1295400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00FF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8" name="TextBox 17"/>
          <p:cNvSpPr txBox="1"/>
          <p:nvPr/>
        </p:nvSpPr>
        <p:spPr>
          <a:xfrm rot="16200000">
            <a:off x="516146" y="3381345"/>
            <a:ext cx="14670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bandwidth</a:t>
            </a:r>
          </a:p>
        </p:txBody>
      </p:sp>
      <p:cxnSp>
        <p:nvCxnSpPr>
          <p:cNvPr id="19" name="Straight Arrow Connector 18"/>
          <p:cNvCxnSpPr/>
          <p:nvPr/>
        </p:nvCxnSpPr>
        <p:spPr bwMode="auto">
          <a:xfrm flipV="1">
            <a:off x="1449735" y="3095655"/>
            <a:ext cx="0" cy="97149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00FF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21" name="Right Brace 20"/>
          <p:cNvSpPr/>
          <p:nvPr/>
        </p:nvSpPr>
        <p:spPr bwMode="auto">
          <a:xfrm rot="16200000">
            <a:off x="2487507" y="2743200"/>
            <a:ext cx="274320" cy="457200"/>
          </a:xfrm>
          <a:prstGeom prst="rightBrace">
            <a:avLst>
              <a:gd name="adj1" fmla="val 28086"/>
              <a:gd name="adj2" fmla="val 50000"/>
            </a:avLst>
          </a:prstGeom>
          <a:noFill/>
          <a:ln w="2857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677199" y="2450068"/>
            <a:ext cx="2095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>
                <a:solidFill>
                  <a:srgbClr val="0000FF"/>
                </a:solidFill>
              </a:rPr>
              <a:t>transmission delay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D56864-EBC4-B94A-A558-EEAA12DEC1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1679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Queuing delay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long does a packet have to sit in a buffer before it is processed?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7FEBAC-1398-FB43-BC99-63AFE71EF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82807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593851" y="2471741"/>
            <a:ext cx="2639336" cy="3139503"/>
            <a:chOff x="2266809" y="3515363"/>
            <a:chExt cx="3753723" cy="4465071"/>
          </a:xfrm>
        </p:grpSpPr>
        <p:sp>
          <p:nvSpPr>
            <p:cNvPr id="29" name="Rectangle 28"/>
            <p:cNvSpPr/>
            <p:nvPr/>
          </p:nvSpPr>
          <p:spPr bwMode="auto">
            <a:xfrm rot="1739168">
              <a:off x="5084516" y="5052909"/>
              <a:ext cx="433493" cy="544125"/>
            </a:xfrm>
            <a:prstGeom prst="rect">
              <a:avLst/>
            </a:prstGeom>
            <a:solidFill>
              <a:srgbClr val="CCFFFF"/>
            </a:solidFill>
            <a:ln w="9525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algn="r" defTabSz="914306">
                <a:defRPr/>
              </a:pPr>
              <a:endParaRPr lang="en-US" sz="1969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24" name="Rectangle 23"/>
            <p:cNvSpPr/>
            <p:nvPr/>
          </p:nvSpPr>
          <p:spPr bwMode="auto">
            <a:xfrm rot="1739168">
              <a:off x="4655538" y="4833905"/>
              <a:ext cx="433493" cy="544124"/>
            </a:xfrm>
            <a:prstGeom prst="rect">
              <a:avLst/>
            </a:prstGeom>
            <a:solidFill>
              <a:srgbClr val="CCFFFF"/>
            </a:solidFill>
            <a:ln w="9525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algn="r" defTabSz="914306">
                <a:defRPr/>
              </a:pPr>
              <a:endParaRPr lang="en-US" sz="1969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28" name="Rectangle 27"/>
            <p:cNvSpPr/>
            <p:nvPr/>
          </p:nvSpPr>
          <p:spPr bwMode="auto">
            <a:xfrm rot="1739168">
              <a:off x="3497299" y="4199469"/>
              <a:ext cx="433493" cy="544125"/>
            </a:xfrm>
            <a:prstGeom prst="rect">
              <a:avLst/>
            </a:prstGeom>
            <a:solidFill>
              <a:srgbClr val="CCFFFF"/>
            </a:solidFill>
            <a:ln w="9525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algn="r" defTabSz="914306">
                <a:defRPr/>
              </a:pPr>
              <a:endParaRPr lang="en-US" sz="1969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32" name="Rectangle 31"/>
            <p:cNvSpPr/>
            <p:nvPr/>
          </p:nvSpPr>
          <p:spPr bwMode="auto">
            <a:xfrm rot="1739168">
              <a:off x="2266809" y="3515363"/>
              <a:ext cx="433493" cy="544124"/>
            </a:xfrm>
            <a:prstGeom prst="rect">
              <a:avLst/>
            </a:prstGeom>
            <a:solidFill>
              <a:srgbClr val="CCFFFF"/>
            </a:solidFill>
            <a:ln w="9525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algn="r" defTabSz="914306">
                <a:defRPr/>
              </a:pPr>
              <a:endParaRPr lang="en-US" sz="1969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36" name="Rectangle 35"/>
            <p:cNvSpPr/>
            <p:nvPr/>
          </p:nvSpPr>
          <p:spPr bwMode="auto">
            <a:xfrm rot="20179596">
              <a:off x="2609431" y="7438567"/>
              <a:ext cx="433493" cy="541867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algn="r" defTabSz="914306">
                <a:defRPr/>
              </a:pPr>
              <a:endParaRPr lang="en-US" sz="1969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37" name="Rectangle 36"/>
            <p:cNvSpPr/>
            <p:nvPr/>
          </p:nvSpPr>
          <p:spPr bwMode="auto">
            <a:xfrm rot="20179596">
              <a:off x="5587039" y="6133136"/>
              <a:ext cx="433493" cy="541867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algn="r" defTabSz="914306">
                <a:defRPr/>
              </a:pPr>
              <a:endParaRPr lang="en-US" sz="1969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38" name="Rectangle 37"/>
            <p:cNvSpPr/>
            <p:nvPr/>
          </p:nvSpPr>
          <p:spPr bwMode="auto">
            <a:xfrm rot="20179596">
              <a:off x="3998981" y="6829366"/>
              <a:ext cx="433493" cy="541867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algn="r" defTabSz="914306">
                <a:defRPr/>
              </a:pPr>
              <a:endParaRPr lang="en-US" sz="1969">
                <a:solidFill>
                  <a:srgbClr val="000000"/>
                </a:solidFill>
                <a:latin typeface="Courier New" charset="0"/>
              </a:endParaRPr>
            </a:p>
          </p:txBody>
        </p:sp>
      </p:grpSp>
      <p:grpSp>
        <p:nvGrpSpPr>
          <p:cNvPr id="39" name="Group 38"/>
          <p:cNvGrpSpPr>
            <a:grpSpLocks/>
          </p:cNvGrpSpPr>
          <p:nvPr/>
        </p:nvGrpSpPr>
        <p:grpSpPr bwMode="auto">
          <a:xfrm>
            <a:off x="4876801" y="4038601"/>
            <a:ext cx="3276600" cy="381000"/>
            <a:chOff x="2590800" y="5943600"/>
            <a:chExt cx="3276600" cy="381000"/>
          </a:xfrm>
        </p:grpSpPr>
        <p:cxnSp>
          <p:nvCxnSpPr>
            <p:cNvPr id="94217" name="Straight Connector 39"/>
            <p:cNvCxnSpPr>
              <a:cxnSpLocks noChangeShapeType="1"/>
            </p:cNvCxnSpPr>
            <p:nvPr/>
          </p:nvCxnSpPr>
          <p:spPr bwMode="auto">
            <a:xfrm>
              <a:off x="2590800" y="5943600"/>
              <a:ext cx="3276600" cy="0"/>
            </a:xfrm>
            <a:prstGeom prst="line">
              <a:avLst/>
            </a:prstGeom>
            <a:noFill/>
            <a:ln w="28575">
              <a:solidFill>
                <a:srgbClr val="00009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94218" name="Straight Connector 40"/>
            <p:cNvCxnSpPr>
              <a:cxnSpLocks noChangeShapeType="1"/>
            </p:cNvCxnSpPr>
            <p:nvPr/>
          </p:nvCxnSpPr>
          <p:spPr bwMode="auto">
            <a:xfrm>
              <a:off x="2590800" y="6324600"/>
              <a:ext cx="3276600" cy="0"/>
            </a:xfrm>
            <a:prstGeom prst="line">
              <a:avLst/>
            </a:prstGeom>
            <a:noFill/>
            <a:ln w="28575">
              <a:solidFill>
                <a:srgbClr val="00009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grpSp>
        <p:nvGrpSpPr>
          <p:cNvPr id="48" name="Group 47"/>
          <p:cNvGrpSpPr/>
          <p:nvPr/>
        </p:nvGrpSpPr>
        <p:grpSpPr>
          <a:xfrm>
            <a:off x="4953000" y="4038601"/>
            <a:ext cx="3276600" cy="381000"/>
            <a:chOff x="2590800" y="5105400"/>
            <a:chExt cx="3276600" cy="381000"/>
          </a:xfrm>
          <a:solidFill>
            <a:schemeClr val="tx2">
              <a:lumMod val="40000"/>
              <a:lumOff val="60000"/>
            </a:schemeClr>
          </a:solidFill>
        </p:grpSpPr>
        <p:cxnSp>
          <p:nvCxnSpPr>
            <p:cNvPr id="49" name="Straight Connector 48"/>
            <p:cNvCxnSpPr/>
            <p:nvPr/>
          </p:nvCxnSpPr>
          <p:spPr bwMode="auto">
            <a:xfrm>
              <a:off x="2590800" y="5105400"/>
              <a:ext cx="3276600" cy="0"/>
            </a:xfrm>
            <a:prstGeom prst="line">
              <a:avLst/>
            </a:prstGeom>
            <a:grpFill/>
            <a:ln w="28575" cap="flat" cmpd="sng" algn="ctr">
              <a:solidFill>
                <a:srgbClr val="00009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0" name="Straight Connector 49"/>
            <p:cNvCxnSpPr/>
            <p:nvPr/>
          </p:nvCxnSpPr>
          <p:spPr bwMode="auto">
            <a:xfrm>
              <a:off x="2590800" y="5486400"/>
              <a:ext cx="3276600" cy="0"/>
            </a:xfrm>
            <a:prstGeom prst="line">
              <a:avLst/>
            </a:prstGeom>
            <a:grpFill/>
            <a:ln w="28575" cap="flat" cmpd="sng" algn="ctr">
              <a:solidFill>
                <a:srgbClr val="00009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Queueing delay: “pipe” view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27" name="Shape 891"/>
          <p:cNvSpPr/>
          <p:nvPr/>
        </p:nvSpPr>
        <p:spPr>
          <a:xfrm>
            <a:off x="965298" y="2243254"/>
            <a:ext cx="357188" cy="3571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30" name="Shape 891"/>
          <p:cNvSpPr/>
          <p:nvPr/>
        </p:nvSpPr>
        <p:spPr>
          <a:xfrm>
            <a:off x="938793" y="5652214"/>
            <a:ext cx="357188" cy="3571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31" name="Shape 486"/>
          <p:cNvSpPr/>
          <p:nvPr/>
        </p:nvSpPr>
        <p:spPr>
          <a:xfrm>
            <a:off x="4271442" y="3985306"/>
            <a:ext cx="446484" cy="446484"/>
          </a:xfrm>
          <a:prstGeom prst="roundRect">
            <a:avLst>
              <a:gd name="adj" fmla="val 30000"/>
            </a:avLst>
          </a:prstGeom>
          <a:solidFill>
            <a:srgbClr val="42424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cxnSp>
        <p:nvCxnSpPr>
          <p:cNvPr id="6" name="Straight Arrow Connector 5"/>
          <p:cNvCxnSpPr/>
          <p:nvPr/>
        </p:nvCxnSpPr>
        <p:spPr bwMode="auto">
          <a:xfrm>
            <a:off x="2748119" y="2735405"/>
            <a:ext cx="753322" cy="425192"/>
          </a:xfrm>
          <a:prstGeom prst="straightConnector1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40" name="Straight Arrow Connector 39"/>
          <p:cNvCxnSpPr/>
          <p:nvPr/>
        </p:nvCxnSpPr>
        <p:spPr bwMode="auto">
          <a:xfrm flipV="1">
            <a:off x="2649575" y="5199716"/>
            <a:ext cx="901363" cy="383115"/>
          </a:xfrm>
          <a:prstGeom prst="straightConnector1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94219" name="Straight Connector 16"/>
          <p:cNvCxnSpPr>
            <a:cxnSpLocks noChangeShapeType="1"/>
          </p:cNvCxnSpPr>
          <p:nvPr/>
        </p:nvCxnSpPr>
        <p:spPr bwMode="auto">
          <a:xfrm rot="1739168">
            <a:off x="1236304" y="3071534"/>
            <a:ext cx="3276600" cy="0"/>
          </a:xfrm>
          <a:prstGeom prst="line">
            <a:avLst/>
          </a:prstGeom>
          <a:noFill/>
          <a:ln w="28575">
            <a:solidFill>
              <a:srgbClr val="00009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cxnSp>
        <p:nvCxnSpPr>
          <p:cNvPr id="94220" name="Straight Connector 17"/>
          <p:cNvCxnSpPr>
            <a:cxnSpLocks noChangeShapeType="1"/>
          </p:cNvCxnSpPr>
          <p:nvPr/>
        </p:nvCxnSpPr>
        <p:spPr bwMode="auto">
          <a:xfrm rot="1739168">
            <a:off x="1051216" y="3405634"/>
            <a:ext cx="3276600" cy="0"/>
          </a:xfrm>
          <a:prstGeom prst="line">
            <a:avLst/>
          </a:prstGeom>
          <a:noFill/>
          <a:ln w="28575">
            <a:solidFill>
              <a:srgbClr val="00009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cxnSp>
        <p:nvCxnSpPr>
          <p:cNvPr id="33" name="Straight Connector 32"/>
          <p:cNvCxnSpPr/>
          <p:nvPr/>
        </p:nvCxnSpPr>
        <p:spPr bwMode="auto">
          <a:xfrm rot="20179596">
            <a:off x="1005137" y="4925014"/>
            <a:ext cx="3276600" cy="0"/>
          </a:xfrm>
          <a:prstGeom prst="line">
            <a:avLst/>
          </a:prstGeom>
          <a:solidFill>
            <a:schemeClr val="tx2">
              <a:lumMod val="40000"/>
              <a:lumOff val="60000"/>
            </a:schemeClr>
          </a:solidFill>
          <a:ln w="28575" cap="flat" cmpd="sng" algn="ctr">
            <a:solidFill>
              <a:srgbClr val="00009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34" name="Straight Connector 33"/>
          <p:cNvCxnSpPr/>
          <p:nvPr/>
        </p:nvCxnSpPr>
        <p:spPr bwMode="auto">
          <a:xfrm rot="20179596">
            <a:off x="1158117" y="5273954"/>
            <a:ext cx="3276600" cy="0"/>
          </a:xfrm>
          <a:prstGeom prst="line">
            <a:avLst/>
          </a:prstGeom>
          <a:solidFill>
            <a:schemeClr val="tx2">
              <a:lumMod val="40000"/>
              <a:lumOff val="60000"/>
            </a:schemeClr>
          </a:solidFill>
          <a:ln w="28575" cap="flat" cmpd="sng" algn="ctr">
            <a:solidFill>
              <a:srgbClr val="00009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3E097A5-09F1-404A-A62F-930229F58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3729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237" name="Group 1"/>
          <p:cNvGrpSpPr>
            <a:grpSpLocks/>
          </p:cNvGrpSpPr>
          <p:nvPr/>
        </p:nvGrpSpPr>
        <p:grpSpPr bwMode="auto">
          <a:xfrm rot="1739168">
            <a:off x="1143000" y="3048000"/>
            <a:ext cx="3276600" cy="381000"/>
            <a:chOff x="2590800" y="5943600"/>
            <a:chExt cx="3276600" cy="381000"/>
          </a:xfrm>
        </p:grpSpPr>
        <p:cxnSp>
          <p:nvCxnSpPr>
            <p:cNvPr id="95248" name="Straight Connector 16"/>
            <p:cNvCxnSpPr>
              <a:cxnSpLocks noChangeShapeType="1"/>
            </p:cNvCxnSpPr>
            <p:nvPr/>
          </p:nvCxnSpPr>
          <p:spPr bwMode="auto">
            <a:xfrm>
              <a:off x="2590800" y="5943600"/>
              <a:ext cx="3276600" cy="0"/>
            </a:xfrm>
            <a:prstGeom prst="line">
              <a:avLst/>
            </a:prstGeom>
            <a:noFill/>
            <a:ln w="28575">
              <a:solidFill>
                <a:srgbClr val="00009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95249" name="Straight Connector 17"/>
            <p:cNvCxnSpPr>
              <a:cxnSpLocks noChangeShapeType="1"/>
            </p:cNvCxnSpPr>
            <p:nvPr/>
          </p:nvCxnSpPr>
          <p:spPr bwMode="auto">
            <a:xfrm>
              <a:off x="2590800" y="6324600"/>
              <a:ext cx="3276600" cy="0"/>
            </a:xfrm>
            <a:prstGeom prst="line">
              <a:avLst/>
            </a:prstGeom>
            <a:noFill/>
            <a:ln w="28575">
              <a:solidFill>
                <a:srgbClr val="00009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grpSp>
        <p:nvGrpSpPr>
          <p:cNvPr id="3" name="Group 2"/>
          <p:cNvGrpSpPr/>
          <p:nvPr/>
        </p:nvGrpSpPr>
        <p:grpSpPr>
          <a:xfrm rot="20179596">
            <a:off x="1081627" y="4908984"/>
            <a:ext cx="3276600" cy="381000"/>
            <a:chOff x="2590800" y="5105400"/>
            <a:chExt cx="3276600" cy="381000"/>
          </a:xfrm>
          <a:solidFill>
            <a:schemeClr val="tx2">
              <a:lumMod val="40000"/>
              <a:lumOff val="60000"/>
            </a:schemeClr>
          </a:solidFill>
        </p:grpSpPr>
        <p:cxnSp>
          <p:nvCxnSpPr>
            <p:cNvPr id="33" name="Straight Connector 32"/>
            <p:cNvCxnSpPr/>
            <p:nvPr/>
          </p:nvCxnSpPr>
          <p:spPr bwMode="auto">
            <a:xfrm>
              <a:off x="2590800" y="5105400"/>
              <a:ext cx="3276600" cy="0"/>
            </a:xfrm>
            <a:prstGeom prst="line">
              <a:avLst/>
            </a:prstGeom>
            <a:grpFill/>
            <a:ln w="28575" cap="flat" cmpd="sng" algn="ctr">
              <a:solidFill>
                <a:srgbClr val="00009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4" name="Straight Connector 33"/>
            <p:cNvCxnSpPr/>
            <p:nvPr/>
          </p:nvCxnSpPr>
          <p:spPr bwMode="auto">
            <a:xfrm>
              <a:off x="2590800" y="5486400"/>
              <a:ext cx="3276600" cy="0"/>
            </a:xfrm>
            <a:prstGeom prst="line">
              <a:avLst/>
            </a:prstGeom>
            <a:grpFill/>
            <a:ln w="28575" cap="flat" cmpd="sng" algn="ctr">
              <a:solidFill>
                <a:srgbClr val="00009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95239" name="Group 38"/>
          <p:cNvGrpSpPr>
            <a:grpSpLocks/>
          </p:cNvGrpSpPr>
          <p:nvPr/>
        </p:nvGrpSpPr>
        <p:grpSpPr bwMode="auto">
          <a:xfrm>
            <a:off x="4919663" y="4037018"/>
            <a:ext cx="3276600" cy="382587"/>
            <a:chOff x="2590800" y="5941430"/>
            <a:chExt cx="3276600" cy="383170"/>
          </a:xfrm>
        </p:grpSpPr>
        <p:cxnSp>
          <p:nvCxnSpPr>
            <p:cNvPr id="95242" name="Straight Connector 39"/>
            <p:cNvCxnSpPr>
              <a:cxnSpLocks noChangeShapeType="1"/>
            </p:cNvCxnSpPr>
            <p:nvPr/>
          </p:nvCxnSpPr>
          <p:spPr bwMode="auto">
            <a:xfrm>
              <a:off x="2590800" y="5943600"/>
              <a:ext cx="3276600" cy="0"/>
            </a:xfrm>
            <a:prstGeom prst="line">
              <a:avLst/>
            </a:prstGeom>
            <a:noFill/>
            <a:ln w="28575">
              <a:solidFill>
                <a:srgbClr val="00009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95243" name="Straight Connector 40"/>
            <p:cNvCxnSpPr>
              <a:cxnSpLocks noChangeShapeType="1"/>
            </p:cNvCxnSpPr>
            <p:nvPr/>
          </p:nvCxnSpPr>
          <p:spPr bwMode="auto">
            <a:xfrm>
              <a:off x="2590800" y="6324600"/>
              <a:ext cx="3276600" cy="0"/>
            </a:xfrm>
            <a:prstGeom prst="line">
              <a:avLst/>
            </a:prstGeom>
            <a:noFill/>
            <a:ln w="28575">
              <a:solidFill>
                <a:srgbClr val="00009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sp>
          <p:nvSpPr>
            <p:cNvPr id="42" name="Rectangle 41"/>
            <p:cNvSpPr/>
            <p:nvPr/>
          </p:nvSpPr>
          <p:spPr bwMode="auto">
            <a:xfrm>
              <a:off x="5153025" y="5943018"/>
              <a:ext cx="304800" cy="381581"/>
            </a:xfrm>
            <a:prstGeom prst="rect">
              <a:avLst/>
            </a:prstGeom>
            <a:solidFill>
              <a:srgbClr val="CCFFFF"/>
            </a:solidFill>
            <a:ln w="9525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algn="r" defTabSz="914306">
                <a:defRPr/>
              </a:pPr>
              <a:endParaRPr lang="en-US" sz="1969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4813300" y="5941430"/>
              <a:ext cx="304800" cy="381581"/>
            </a:xfrm>
            <a:prstGeom prst="rect">
              <a:avLst/>
            </a:prstGeom>
            <a:solidFill>
              <a:srgbClr val="CCFFFF"/>
            </a:solidFill>
            <a:ln w="9525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algn="r" defTabSz="914306">
                <a:defRPr/>
              </a:pPr>
              <a:endParaRPr lang="en-US" sz="1969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886200" y="5943019"/>
              <a:ext cx="304800" cy="381581"/>
            </a:xfrm>
            <a:prstGeom prst="rect">
              <a:avLst/>
            </a:prstGeom>
            <a:solidFill>
              <a:srgbClr val="CCFFFF"/>
            </a:solidFill>
            <a:ln w="9525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algn="r" defTabSz="914306">
                <a:defRPr/>
              </a:pPr>
              <a:endParaRPr lang="en-US" sz="1969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2895600" y="5943019"/>
              <a:ext cx="304800" cy="381581"/>
            </a:xfrm>
            <a:prstGeom prst="rect">
              <a:avLst/>
            </a:prstGeom>
            <a:solidFill>
              <a:srgbClr val="CCFFFF"/>
            </a:solidFill>
            <a:ln w="9525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algn="r" defTabSz="914306">
                <a:defRPr/>
              </a:pPr>
              <a:endParaRPr lang="en-US" sz="1969">
                <a:solidFill>
                  <a:srgbClr val="000000"/>
                </a:solidFill>
                <a:latin typeface="Courier New" charset="0"/>
              </a:endParaRPr>
            </a:p>
          </p:txBody>
        </p:sp>
      </p:grpSp>
      <p:sp>
        <p:nvSpPr>
          <p:cNvPr id="54" name="TextBox 53"/>
          <p:cNvSpPr txBox="1"/>
          <p:nvPr/>
        </p:nvSpPr>
        <p:spPr>
          <a:xfrm>
            <a:off x="5181601" y="2667000"/>
            <a:ext cx="3124200" cy="568479"/>
          </a:xfrm>
          <a:prstGeom prst="rect">
            <a:avLst/>
          </a:prstGeom>
          <a:noFill/>
        </p:spPr>
        <p:txBody>
          <a:bodyPr lIns="91429" tIns="45715" rIns="91429" bIns="45715">
            <a:spAutoFit/>
          </a:bodyPr>
          <a:lstStyle/>
          <a:p>
            <a:pPr defTabSz="914306">
              <a:defRPr/>
            </a:pPr>
            <a:r>
              <a:rPr lang="en-US" sz="3094" dirty="0">
                <a:solidFill>
                  <a:srgbClr val="0000FF"/>
                </a:solidFill>
                <a:ea typeface="Arial" charset="0"/>
                <a:cs typeface="Arial" charset="0"/>
              </a:rPr>
              <a:t>No overload!</a:t>
            </a:r>
          </a:p>
        </p:txBody>
      </p:sp>
      <p:sp>
        <p:nvSpPr>
          <p:cNvPr id="28" name="Shape 891"/>
          <p:cNvSpPr/>
          <p:nvPr/>
        </p:nvSpPr>
        <p:spPr>
          <a:xfrm>
            <a:off x="965298" y="2243254"/>
            <a:ext cx="357188" cy="3571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29" name="Shape 891"/>
          <p:cNvSpPr/>
          <p:nvPr/>
        </p:nvSpPr>
        <p:spPr>
          <a:xfrm>
            <a:off x="938793" y="5652214"/>
            <a:ext cx="357188" cy="3571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30" name="Shape 486"/>
          <p:cNvSpPr/>
          <p:nvPr/>
        </p:nvSpPr>
        <p:spPr>
          <a:xfrm>
            <a:off x="4271442" y="3985306"/>
            <a:ext cx="446484" cy="446484"/>
          </a:xfrm>
          <a:prstGeom prst="roundRect">
            <a:avLst>
              <a:gd name="adj" fmla="val 30000"/>
            </a:avLst>
          </a:prstGeom>
          <a:solidFill>
            <a:srgbClr val="42424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cxnSp>
        <p:nvCxnSpPr>
          <p:cNvPr id="31" name="Straight Arrow Connector 30"/>
          <p:cNvCxnSpPr/>
          <p:nvPr/>
        </p:nvCxnSpPr>
        <p:spPr bwMode="auto">
          <a:xfrm>
            <a:off x="5584555" y="3816660"/>
            <a:ext cx="901363" cy="0"/>
          </a:xfrm>
          <a:prstGeom prst="straightConnector1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35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Queueing delay: “pipe” view</a:t>
            </a:r>
          </a:p>
        </p:txBody>
      </p:sp>
      <p:grpSp>
        <p:nvGrpSpPr>
          <p:cNvPr id="48" name="Group 47"/>
          <p:cNvGrpSpPr/>
          <p:nvPr/>
        </p:nvGrpSpPr>
        <p:grpSpPr>
          <a:xfrm>
            <a:off x="4953000" y="4038601"/>
            <a:ext cx="3276600" cy="381000"/>
            <a:chOff x="2590800" y="5105400"/>
            <a:chExt cx="3276600" cy="381000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51" name="Rectangle 50"/>
            <p:cNvSpPr/>
            <p:nvPr/>
          </p:nvSpPr>
          <p:spPr bwMode="auto">
            <a:xfrm>
              <a:off x="3276600" y="5105400"/>
              <a:ext cx="304800" cy="381000"/>
            </a:xfrm>
            <a:prstGeom prst="rect">
              <a:avLst/>
            </a:prstGeom>
            <a:grp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algn="r" defTabSz="914306">
                <a:defRPr/>
              </a:pPr>
              <a:endParaRPr lang="en-US" sz="1969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52" name="Rectangle 51"/>
            <p:cNvSpPr/>
            <p:nvPr/>
          </p:nvSpPr>
          <p:spPr bwMode="auto">
            <a:xfrm>
              <a:off x="5562600" y="5105400"/>
              <a:ext cx="304800" cy="381000"/>
            </a:xfrm>
            <a:prstGeom prst="rect">
              <a:avLst/>
            </a:prstGeom>
            <a:grp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algn="r" defTabSz="914306">
                <a:defRPr/>
              </a:pPr>
              <a:endParaRPr lang="en-US" sz="1969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53" name="Rectangle 52"/>
            <p:cNvSpPr/>
            <p:nvPr/>
          </p:nvSpPr>
          <p:spPr bwMode="auto">
            <a:xfrm>
              <a:off x="4343400" y="5105400"/>
              <a:ext cx="304800" cy="381000"/>
            </a:xfrm>
            <a:prstGeom prst="rect">
              <a:avLst/>
            </a:prstGeom>
            <a:grp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algn="r" defTabSz="914306">
                <a:defRPr/>
              </a:pPr>
              <a:endParaRPr lang="en-US" sz="1969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49" name="Straight Connector 48"/>
            <p:cNvCxnSpPr/>
            <p:nvPr/>
          </p:nvCxnSpPr>
          <p:spPr bwMode="auto">
            <a:xfrm>
              <a:off x="2590800" y="5105400"/>
              <a:ext cx="3276600" cy="0"/>
            </a:xfrm>
            <a:prstGeom prst="line">
              <a:avLst/>
            </a:prstGeom>
            <a:grpFill/>
            <a:ln w="28575" cap="flat" cmpd="sng" algn="ctr">
              <a:solidFill>
                <a:srgbClr val="00009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0" name="Straight Connector 49"/>
            <p:cNvCxnSpPr/>
            <p:nvPr/>
          </p:nvCxnSpPr>
          <p:spPr bwMode="auto">
            <a:xfrm>
              <a:off x="2590800" y="5486400"/>
              <a:ext cx="3276600" cy="0"/>
            </a:xfrm>
            <a:prstGeom prst="line">
              <a:avLst/>
            </a:prstGeom>
            <a:grpFill/>
            <a:ln w="28575" cap="flat" cmpd="sng" algn="ctr">
              <a:solidFill>
                <a:srgbClr val="00009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CF2B71-DF9C-1147-B7F1-8E54AA668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311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489 in EECS curriculum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0000FF"/>
                </a:solidFill>
              </a:rPr>
              <a:t>EECS 281</a:t>
            </a:r>
          </a:p>
          <a:p>
            <a:pPr lvl="1"/>
            <a:r>
              <a:rPr lang="en-US" dirty="0">
                <a:solidFill>
                  <a:schemeClr val="accent6"/>
                </a:solidFill>
              </a:rPr>
              <a:t>High-level logic ⇒ Programs</a:t>
            </a:r>
          </a:p>
          <a:p>
            <a:pPr lvl="1"/>
            <a:r>
              <a:rPr lang="en-US" dirty="0">
                <a:solidFill>
                  <a:schemeClr val="accent6"/>
                </a:solidFill>
              </a:rPr>
              <a:t>Coding skills learned in 281 are critical for 489 assignments</a:t>
            </a:r>
          </a:p>
          <a:p>
            <a:r>
              <a:rPr lang="en-US" i="1" dirty="0">
                <a:solidFill>
                  <a:srgbClr val="0000FF"/>
                </a:solidFill>
              </a:rPr>
              <a:t>EECS 482</a:t>
            </a:r>
          </a:p>
          <a:p>
            <a:pPr lvl="1"/>
            <a:r>
              <a:rPr lang="en-US" dirty="0"/>
              <a:t>How do machines work?</a:t>
            </a:r>
          </a:p>
          <a:p>
            <a:pPr lvl="1"/>
            <a:r>
              <a:rPr lang="en-US" dirty="0"/>
              <a:t>Execute programs, interact with users, etc.</a:t>
            </a:r>
          </a:p>
          <a:p>
            <a:pPr lvl="1"/>
            <a:r>
              <a:rPr lang="en-US" dirty="0"/>
              <a:t>Prior 482 experience is not needed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C46DEA2-868F-0B46-AF03-5A21A2A05E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620C18-FC6F-324E-9799-4F807EB644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59582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 rot="20179596">
            <a:off x="1084207" y="4908445"/>
            <a:ext cx="3276600" cy="393881"/>
            <a:chOff x="2590800" y="5105400"/>
            <a:chExt cx="3276600" cy="393881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36" name="Rectangle 35"/>
            <p:cNvSpPr/>
            <p:nvPr/>
          </p:nvSpPr>
          <p:spPr bwMode="auto">
            <a:xfrm>
              <a:off x="3276600" y="5105400"/>
              <a:ext cx="304800" cy="381000"/>
            </a:xfrm>
            <a:prstGeom prst="rect">
              <a:avLst/>
            </a:prstGeom>
            <a:grp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algn="r" defTabSz="914306">
                <a:defRPr/>
              </a:pPr>
              <a:endParaRPr lang="en-US" sz="1969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5562600" y="5105400"/>
              <a:ext cx="304800" cy="381000"/>
            </a:xfrm>
            <a:prstGeom prst="rect">
              <a:avLst/>
            </a:prstGeom>
            <a:grp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algn="r" defTabSz="914306">
                <a:defRPr/>
              </a:pPr>
              <a:endParaRPr lang="en-US" sz="1969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5247606" y="5118281"/>
              <a:ext cx="304800" cy="381000"/>
            </a:xfrm>
            <a:prstGeom prst="rect">
              <a:avLst/>
            </a:prstGeom>
            <a:grp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algn="r" defTabSz="914306">
                <a:defRPr/>
              </a:pPr>
              <a:endParaRPr lang="en-US" sz="1969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33" name="Straight Connector 32"/>
            <p:cNvCxnSpPr/>
            <p:nvPr/>
          </p:nvCxnSpPr>
          <p:spPr bwMode="auto">
            <a:xfrm>
              <a:off x="2590800" y="5105400"/>
              <a:ext cx="3276600" cy="0"/>
            </a:xfrm>
            <a:prstGeom prst="line">
              <a:avLst/>
            </a:prstGeom>
            <a:grpFill/>
            <a:ln w="28575" cap="flat" cmpd="sng" algn="ctr">
              <a:solidFill>
                <a:srgbClr val="00009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4" name="Straight Connector 33"/>
            <p:cNvCxnSpPr/>
            <p:nvPr/>
          </p:nvCxnSpPr>
          <p:spPr bwMode="auto">
            <a:xfrm>
              <a:off x="2590800" y="5486400"/>
              <a:ext cx="3276600" cy="0"/>
            </a:xfrm>
            <a:prstGeom prst="line">
              <a:avLst/>
            </a:prstGeom>
            <a:grpFill/>
            <a:ln w="28575" cap="flat" cmpd="sng" algn="ctr">
              <a:solidFill>
                <a:srgbClr val="00009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54" name="TextBox 53"/>
          <p:cNvSpPr txBox="1"/>
          <p:nvPr/>
        </p:nvSpPr>
        <p:spPr>
          <a:xfrm>
            <a:off x="4648200" y="5486400"/>
            <a:ext cx="4267200" cy="568479"/>
          </a:xfrm>
          <a:prstGeom prst="rect">
            <a:avLst/>
          </a:prstGeom>
          <a:noFill/>
        </p:spPr>
        <p:txBody>
          <a:bodyPr lIns="91429" tIns="45715" rIns="91429" bIns="45715">
            <a:spAutoFit/>
          </a:bodyPr>
          <a:lstStyle/>
          <a:p>
            <a:pPr defTabSz="914306">
              <a:defRPr/>
            </a:pPr>
            <a:r>
              <a:rPr lang="en-US" sz="3094" dirty="0">
                <a:solidFill>
                  <a:srgbClr val="0000FF"/>
                </a:solidFill>
                <a:ea typeface="Arial" charset="0"/>
                <a:cs typeface="Arial" charset="0"/>
              </a:rPr>
              <a:t>Transient Overload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4648200" y="6020356"/>
            <a:ext cx="4267200" cy="568479"/>
          </a:xfrm>
          <a:prstGeom prst="rect">
            <a:avLst/>
          </a:prstGeom>
          <a:noFill/>
        </p:spPr>
        <p:txBody>
          <a:bodyPr lIns="91429" tIns="45715" rIns="91429" bIns="45715">
            <a:spAutoFit/>
          </a:bodyPr>
          <a:lstStyle/>
          <a:p>
            <a:pPr defTabSz="914306">
              <a:defRPr/>
            </a:pPr>
            <a:r>
              <a:rPr lang="en-US" sz="3094" dirty="0">
                <a:solidFill>
                  <a:srgbClr val="000000"/>
                </a:solidFill>
                <a:ea typeface="Arial" charset="0"/>
                <a:cs typeface="Arial" charset="0"/>
              </a:rPr>
              <a:t>Not a rare event!</a:t>
            </a:r>
          </a:p>
        </p:txBody>
      </p:sp>
      <p:grpSp>
        <p:nvGrpSpPr>
          <p:cNvPr id="9" name="Group 8"/>
          <p:cNvGrpSpPr>
            <a:grpSpLocks/>
          </p:cNvGrpSpPr>
          <p:nvPr/>
        </p:nvGrpSpPr>
        <p:grpSpPr bwMode="auto">
          <a:xfrm>
            <a:off x="4343400" y="2971800"/>
            <a:ext cx="381000" cy="838200"/>
            <a:chOff x="6096000" y="3962400"/>
            <a:chExt cx="381000" cy="838200"/>
          </a:xfrm>
        </p:grpSpPr>
        <p:cxnSp>
          <p:nvCxnSpPr>
            <p:cNvPr id="96269" name="Straight Connector 5"/>
            <p:cNvCxnSpPr>
              <a:cxnSpLocks noChangeShapeType="1"/>
            </p:cNvCxnSpPr>
            <p:nvPr/>
          </p:nvCxnSpPr>
          <p:spPr bwMode="auto">
            <a:xfrm>
              <a:off x="6096000" y="3962400"/>
              <a:ext cx="0" cy="838200"/>
            </a:xfrm>
            <a:prstGeom prst="line">
              <a:avLst/>
            </a:prstGeom>
            <a:noFill/>
            <a:ln w="28575">
              <a:solidFill>
                <a:srgbClr val="00009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96270" name="Straight Connector 67"/>
            <p:cNvCxnSpPr>
              <a:cxnSpLocks noChangeShapeType="1"/>
            </p:cNvCxnSpPr>
            <p:nvPr/>
          </p:nvCxnSpPr>
          <p:spPr bwMode="auto">
            <a:xfrm>
              <a:off x="6477000" y="3962400"/>
              <a:ext cx="0" cy="838200"/>
            </a:xfrm>
            <a:prstGeom prst="line">
              <a:avLst/>
            </a:prstGeom>
            <a:noFill/>
            <a:ln w="28575">
              <a:solidFill>
                <a:srgbClr val="00009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96271" name="Straight Connector 7"/>
            <p:cNvCxnSpPr>
              <a:cxnSpLocks noChangeShapeType="1"/>
            </p:cNvCxnSpPr>
            <p:nvPr/>
          </p:nvCxnSpPr>
          <p:spPr bwMode="auto">
            <a:xfrm>
              <a:off x="6096000" y="4800600"/>
              <a:ext cx="381000" cy="0"/>
            </a:xfrm>
            <a:prstGeom prst="line">
              <a:avLst/>
            </a:prstGeom>
            <a:noFill/>
            <a:ln w="28575">
              <a:solidFill>
                <a:srgbClr val="00009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sp>
        <p:nvSpPr>
          <p:cNvPr id="10" name="TextBox 9"/>
          <p:cNvSpPr txBox="1">
            <a:spLocks noChangeArrowheads="1"/>
          </p:cNvSpPr>
          <p:nvPr/>
        </p:nvSpPr>
        <p:spPr bwMode="auto">
          <a:xfrm>
            <a:off x="5526751" y="3124203"/>
            <a:ext cx="721650" cy="30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29" tIns="45715" rIns="91429" bIns="45715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r" defTabSz="914306" eaLnBrk="1" hangingPunct="1"/>
            <a:r>
              <a:rPr lang="en-US" sz="1406">
                <a:solidFill>
                  <a:srgbClr val="000000"/>
                </a:solidFill>
              </a:rPr>
              <a:t>Queue</a:t>
            </a:r>
          </a:p>
        </p:txBody>
      </p:sp>
      <p:cxnSp>
        <p:nvCxnSpPr>
          <p:cNvPr id="12" name="Straight Arrow Connector 11"/>
          <p:cNvCxnSpPr>
            <a:cxnSpLocks noChangeShapeType="1"/>
            <a:stCxn id="10" idx="1"/>
          </p:cNvCxnSpPr>
          <p:nvPr/>
        </p:nvCxnSpPr>
        <p:spPr bwMode="auto">
          <a:xfrm flipH="1">
            <a:off x="4800605" y="3278535"/>
            <a:ext cx="726146" cy="74268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grpSp>
        <p:nvGrpSpPr>
          <p:cNvPr id="69" name="Group 68"/>
          <p:cNvGrpSpPr/>
          <p:nvPr/>
        </p:nvGrpSpPr>
        <p:grpSpPr>
          <a:xfrm>
            <a:off x="4953000" y="4038601"/>
            <a:ext cx="3276600" cy="381000"/>
            <a:chOff x="2590800" y="5105400"/>
            <a:chExt cx="3276600" cy="381000"/>
          </a:xfrm>
          <a:solidFill>
            <a:schemeClr val="tx2">
              <a:lumMod val="40000"/>
              <a:lumOff val="60000"/>
            </a:schemeClr>
          </a:solidFill>
        </p:grpSpPr>
        <p:cxnSp>
          <p:nvCxnSpPr>
            <p:cNvPr id="70" name="Straight Connector 69"/>
            <p:cNvCxnSpPr/>
            <p:nvPr/>
          </p:nvCxnSpPr>
          <p:spPr bwMode="auto">
            <a:xfrm>
              <a:off x="2590800" y="5105400"/>
              <a:ext cx="3276600" cy="0"/>
            </a:xfrm>
            <a:prstGeom prst="line">
              <a:avLst/>
            </a:prstGeom>
            <a:grpFill/>
            <a:ln w="28575" cap="flat" cmpd="sng" algn="ctr">
              <a:solidFill>
                <a:srgbClr val="00009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71" name="Straight Connector 70"/>
            <p:cNvCxnSpPr/>
            <p:nvPr/>
          </p:nvCxnSpPr>
          <p:spPr bwMode="auto">
            <a:xfrm>
              <a:off x="2590800" y="5486400"/>
              <a:ext cx="3276600" cy="0"/>
            </a:xfrm>
            <a:prstGeom prst="line">
              <a:avLst/>
            </a:prstGeom>
            <a:grpFill/>
            <a:ln w="28575" cap="flat" cmpd="sng" algn="ctr">
              <a:solidFill>
                <a:srgbClr val="00009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39" name="Shape 891"/>
          <p:cNvSpPr/>
          <p:nvPr/>
        </p:nvSpPr>
        <p:spPr>
          <a:xfrm>
            <a:off x="965298" y="2243254"/>
            <a:ext cx="357188" cy="3571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40" name="Shape 891"/>
          <p:cNvSpPr/>
          <p:nvPr/>
        </p:nvSpPr>
        <p:spPr>
          <a:xfrm>
            <a:off x="938793" y="5652214"/>
            <a:ext cx="357188" cy="3571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41" name="Shape 486"/>
          <p:cNvSpPr/>
          <p:nvPr/>
        </p:nvSpPr>
        <p:spPr>
          <a:xfrm>
            <a:off x="4271442" y="3985306"/>
            <a:ext cx="446484" cy="446484"/>
          </a:xfrm>
          <a:prstGeom prst="roundRect">
            <a:avLst>
              <a:gd name="adj" fmla="val 30000"/>
            </a:avLst>
          </a:prstGeom>
          <a:solidFill>
            <a:srgbClr val="42424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Queueing delay: “pipe” view</a:t>
            </a:r>
          </a:p>
        </p:txBody>
      </p:sp>
      <p:grpSp>
        <p:nvGrpSpPr>
          <p:cNvPr id="96261" name="Group 1"/>
          <p:cNvGrpSpPr>
            <a:grpSpLocks/>
          </p:cNvGrpSpPr>
          <p:nvPr/>
        </p:nvGrpSpPr>
        <p:grpSpPr bwMode="auto">
          <a:xfrm rot="1739168">
            <a:off x="1141413" y="3040064"/>
            <a:ext cx="3276600" cy="403225"/>
            <a:chOff x="2590800" y="5936044"/>
            <a:chExt cx="3276600" cy="403532"/>
          </a:xfrm>
        </p:grpSpPr>
        <p:sp>
          <p:nvSpPr>
            <p:cNvPr id="29" name="Rectangle 28"/>
            <p:cNvSpPr/>
            <p:nvPr/>
          </p:nvSpPr>
          <p:spPr bwMode="auto">
            <a:xfrm>
              <a:off x="5514679" y="5958144"/>
              <a:ext cx="304800" cy="381290"/>
            </a:xfrm>
            <a:prstGeom prst="rect">
              <a:avLst/>
            </a:prstGeom>
            <a:solidFill>
              <a:srgbClr val="CCFFFF"/>
            </a:solidFill>
            <a:ln w="9525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algn="r" defTabSz="914306">
                <a:defRPr/>
              </a:pPr>
              <a:endParaRPr lang="en-US" sz="1969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244407" y="5935445"/>
              <a:ext cx="304800" cy="381290"/>
            </a:xfrm>
            <a:prstGeom prst="rect">
              <a:avLst/>
            </a:prstGeom>
            <a:solidFill>
              <a:srgbClr val="CCFFFF"/>
            </a:solidFill>
            <a:ln w="9525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algn="r" defTabSz="914306">
                <a:defRPr/>
              </a:pPr>
              <a:endParaRPr lang="en-US" sz="1969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3949792" y="5953957"/>
              <a:ext cx="304800" cy="381290"/>
            </a:xfrm>
            <a:prstGeom prst="rect">
              <a:avLst/>
            </a:prstGeom>
            <a:solidFill>
              <a:srgbClr val="CCFFFF"/>
            </a:solidFill>
            <a:ln w="9525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algn="r" defTabSz="914306">
                <a:defRPr/>
              </a:pPr>
              <a:endParaRPr lang="en-US" sz="1969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2892667" y="5942508"/>
              <a:ext cx="304800" cy="381290"/>
            </a:xfrm>
            <a:prstGeom prst="rect">
              <a:avLst/>
            </a:prstGeom>
            <a:solidFill>
              <a:srgbClr val="CCFFFF"/>
            </a:solidFill>
            <a:ln w="9525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algn="r" defTabSz="914306">
                <a:defRPr/>
              </a:pPr>
              <a:endParaRPr lang="en-US" sz="1969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96272" name="Straight Connector 16"/>
            <p:cNvCxnSpPr>
              <a:cxnSpLocks noChangeShapeType="1"/>
            </p:cNvCxnSpPr>
            <p:nvPr/>
          </p:nvCxnSpPr>
          <p:spPr bwMode="auto">
            <a:xfrm>
              <a:off x="2590800" y="5943600"/>
              <a:ext cx="3276600" cy="0"/>
            </a:xfrm>
            <a:prstGeom prst="line">
              <a:avLst/>
            </a:prstGeom>
            <a:noFill/>
            <a:ln w="28575">
              <a:solidFill>
                <a:srgbClr val="00009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96273" name="Straight Connector 17"/>
            <p:cNvCxnSpPr>
              <a:cxnSpLocks noChangeShapeType="1"/>
            </p:cNvCxnSpPr>
            <p:nvPr/>
          </p:nvCxnSpPr>
          <p:spPr bwMode="auto">
            <a:xfrm>
              <a:off x="2590800" y="6324600"/>
              <a:ext cx="3276600" cy="0"/>
            </a:xfrm>
            <a:prstGeom prst="line">
              <a:avLst/>
            </a:prstGeom>
            <a:noFill/>
            <a:ln w="28575">
              <a:solidFill>
                <a:srgbClr val="00009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F5CCF8-8638-164C-B088-CFC1A52A7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0BFAE8-E196-9945-BE70-C2D66DDF17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189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35" grpId="0"/>
      <p:bldP spid="10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66"/>
          <p:cNvSpPr/>
          <p:nvPr/>
        </p:nvSpPr>
        <p:spPr bwMode="auto">
          <a:xfrm rot="5400000">
            <a:off x="4381500" y="3467101"/>
            <a:ext cx="304800" cy="381000"/>
          </a:xfrm>
          <a:prstGeom prst="rect">
            <a:avLst/>
          </a:prstGeom>
          <a:solidFill>
            <a:srgbClr val="CCFFFF"/>
          </a:solidFill>
          <a:ln w="6350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lIns="91429" tIns="45715" rIns="91429" bIns="45715" anchor="ctr"/>
          <a:lstStyle/>
          <a:p>
            <a:pPr algn="r" defTabSz="914306">
              <a:defRPr/>
            </a:pPr>
            <a:endParaRPr lang="en-US" sz="1969">
              <a:solidFill>
                <a:srgbClr val="000000"/>
              </a:solidFill>
              <a:latin typeface="Courier New" charset="0"/>
            </a:endParaRPr>
          </a:p>
        </p:txBody>
      </p:sp>
      <p:grpSp>
        <p:nvGrpSpPr>
          <p:cNvPr id="97290" name="Group 8"/>
          <p:cNvGrpSpPr>
            <a:grpSpLocks/>
          </p:cNvGrpSpPr>
          <p:nvPr/>
        </p:nvGrpSpPr>
        <p:grpSpPr bwMode="auto">
          <a:xfrm>
            <a:off x="4343400" y="2971800"/>
            <a:ext cx="381000" cy="838200"/>
            <a:chOff x="6096000" y="3962400"/>
            <a:chExt cx="381000" cy="838200"/>
          </a:xfrm>
        </p:grpSpPr>
        <p:cxnSp>
          <p:nvCxnSpPr>
            <p:cNvPr id="97294" name="Straight Connector 5"/>
            <p:cNvCxnSpPr>
              <a:cxnSpLocks noChangeShapeType="1"/>
            </p:cNvCxnSpPr>
            <p:nvPr/>
          </p:nvCxnSpPr>
          <p:spPr bwMode="auto">
            <a:xfrm>
              <a:off x="6096000" y="3962400"/>
              <a:ext cx="0" cy="838200"/>
            </a:xfrm>
            <a:prstGeom prst="line">
              <a:avLst/>
            </a:prstGeom>
            <a:noFill/>
            <a:ln w="28575">
              <a:solidFill>
                <a:srgbClr val="00009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97295" name="Straight Connector 67"/>
            <p:cNvCxnSpPr>
              <a:cxnSpLocks noChangeShapeType="1"/>
            </p:cNvCxnSpPr>
            <p:nvPr/>
          </p:nvCxnSpPr>
          <p:spPr bwMode="auto">
            <a:xfrm>
              <a:off x="6477000" y="3962400"/>
              <a:ext cx="0" cy="838200"/>
            </a:xfrm>
            <a:prstGeom prst="line">
              <a:avLst/>
            </a:prstGeom>
            <a:noFill/>
            <a:ln w="28575">
              <a:solidFill>
                <a:srgbClr val="00009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97296" name="Straight Connector 7"/>
            <p:cNvCxnSpPr>
              <a:cxnSpLocks noChangeShapeType="1"/>
            </p:cNvCxnSpPr>
            <p:nvPr/>
          </p:nvCxnSpPr>
          <p:spPr bwMode="auto">
            <a:xfrm>
              <a:off x="6096000" y="4800600"/>
              <a:ext cx="381000" cy="0"/>
            </a:xfrm>
            <a:prstGeom prst="line">
              <a:avLst/>
            </a:prstGeom>
            <a:noFill/>
            <a:ln w="28575">
              <a:solidFill>
                <a:srgbClr val="00009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sp>
        <p:nvSpPr>
          <p:cNvPr id="97291" name="TextBox 9"/>
          <p:cNvSpPr txBox="1">
            <a:spLocks noChangeArrowheads="1"/>
          </p:cNvSpPr>
          <p:nvPr/>
        </p:nvSpPr>
        <p:spPr bwMode="auto">
          <a:xfrm>
            <a:off x="5526751" y="3124203"/>
            <a:ext cx="721650" cy="30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29" tIns="45715" rIns="91429" bIns="45715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r" defTabSz="914306" eaLnBrk="1" hangingPunct="1"/>
            <a:r>
              <a:rPr lang="en-US" sz="1406">
                <a:solidFill>
                  <a:srgbClr val="000000"/>
                </a:solidFill>
              </a:rPr>
              <a:t>Queue</a:t>
            </a:r>
          </a:p>
        </p:txBody>
      </p:sp>
      <p:cxnSp>
        <p:nvCxnSpPr>
          <p:cNvPr id="97292" name="Straight Arrow Connector 11"/>
          <p:cNvCxnSpPr>
            <a:cxnSpLocks noChangeShapeType="1"/>
            <a:stCxn id="97291" idx="1"/>
          </p:cNvCxnSpPr>
          <p:nvPr/>
        </p:nvCxnSpPr>
        <p:spPr bwMode="auto">
          <a:xfrm flipH="1">
            <a:off x="4800605" y="3278535"/>
            <a:ext cx="726146" cy="74268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grpSp>
        <p:nvGrpSpPr>
          <p:cNvPr id="30" name="Group 29"/>
          <p:cNvGrpSpPr/>
          <p:nvPr/>
        </p:nvGrpSpPr>
        <p:grpSpPr>
          <a:xfrm>
            <a:off x="4953000" y="4038601"/>
            <a:ext cx="3276600" cy="381000"/>
            <a:chOff x="2590800" y="5105400"/>
            <a:chExt cx="3276600" cy="381000"/>
          </a:xfrm>
          <a:solidFill>
            <a:schemeClr val="tx2">
              <a:lumMod val="40000"/>
              <a:lumOff val="60000"/>
            </a:schemeClr>
          </a:solidFill>
        </p:grpSpPr>
        <p:cxnSp>
          <p:nvCxnSpPr>
            <p:cNvPr id="31" name="Straight Connector 30"/>
            <p:cNvCxnSpPr/>
            <p:nvPr/>
          </p:nvCxnSpPr>
          <p:spPr bwMode="auto">
            <a:xfrm>
              <a:off x="2590800" y="5105400"/>
              <a:ext cx="3276600" cy="0"/>
            </a:xfrm>
            <a:prstGeom prst="line">
              <a:avLst/>
            </a:prstGeom>
            <a:grpFill/>
            <a:ln w="28575" cap="flat" cmpd="sng" algn="ctr">
              <a:solidFill>
                <a:srgbClr val="00009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9" name="Straight Connector 38"/>
            <p:cNvCxnSpPr/>
            <p:nvPr/>
          </p:nvCxnSpPr>
          <p:spPr bwMode="auto">
            <a:xfrm>
              <a:off x="2590800" y="5486400"/>
              <a:ext cx="3276600" cy="0"/>
            </a:xfrm>
            <a:prstGeom prst="line">
              <a:avLst/>
            </a:prstGeom>
            <a:grpFill/>
            <a:ln w="28575" cap="flat" cmpd="sng" algn="ctr">
              <a:solidFill>
                <a:srgbClr val="00009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1" name="Rectangle 40"/>
            <p:cNvSpPr/>
            <p:nvPr/>
          </p:nvSpPr>
          <p:spPr bwMode="auto">
            <a:xfrm>
              <a:off x="2590800" y="5105400"/>
              <a:ext cx="304800" cy="381000"/>
            </a:xfrm>
            <a:prstGeom prst="rect">
              <a:avLst/>
            </a:prstGeom>
            <a:grp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algn="r" defTabSz="914306">
                <a:defRPr/>
              </a:pPr>
              <a:endParaRPr lang="en-US" sz="1969">
                <a:solidFill>
                  <a:srgbClr val="000000"/>
                </a:solidFill>
                <a:latin typeface="Courier New" charset="0"/>
              </a:endParaRPr>
            </a:p>
          </p:txBody>
        </p:sp>
      </p:grpSp>
      <p:sp>
        <p:nvSpPr>
          <p:cNvPr id="40" name="Shape 891"/>
          <p:cNvSpPr/>
          <p:nvPr/>
        </p:nvSpPr>
        <p:spPr>
          <a:xfrm>
            <a:off x="965298" y="2243254"/>
            <a:ext cx="357188" cy="3571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42" name="Shape 891"/>
          <p:cNvSpPr/>
          <p:nvPr/>
        </p:nvSpPr>
        <p:spPr>
          <a:xfrm>
            <a:off x="938793" y="5652214"/>
            <a:ext cx="357188" cy="3571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43" name="Shape 486"/>
          <p:cNvSpPr/>
          <p:nvPr/>
        </p:nvSpPr>
        <p:spPr>
          <a:xfrm>
            <a:off x="4271442" y="3985306"/>
            <a:ext cx="446484" cy="446484"/>
          </a:xfrm>
          <a:prstGeom prst="roundRect">
            <a:avLst>
              <a:gd name="adj" fmla="val 30000"/>
            </a:avLst>
          </a:prstGeom>
          <a:solidFill>
            <a:srgbClr val="42424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44" name="TextBox 43"/>
          <p:cNvSpPr txBox="1"/>
          <p:nvPr/>
        </p:nvSpPr>
        <p:spPr>
          <a:xfrm>
            <a:off x="4648200" y="5486400"/>
            <a:ext cx="4267200" cy="568479"/>
          </a:xfrm>
          <a:prstGeom prst="rect">
            <a:avLst/>
          </a:prstGeom>
          <a:noFill/>
        </p:spPr>
        <p:txBody>
          <a:bodyPr lIns="91429" tIns="45715" rIns="91429" bIns="45715">
            <a:spAutoFit/>
          </a:bodyPr>
          <a:lstStyle/>
          <a:p>
            <a:pPr defTabSz="914306">
              <a:defRPr/>
            </a:pPr>
            <a:r>
              <a:rPr lang="en-US" sz="3094" dirty="0">
                <a:solidFill>
                  <a:srgbClr val="0000FF"/>
                </a:solidFill>
                <a:ea typeface="Arial" charset="0"/>
                <a:cs typeface="Arial" charset="0"/>
              </a:rPr>
              <a:t>Transient Overload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35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Queueing delay: “pipe” view</a:t>
            </a:r>
          </a:p>
        </p:txBody>
      </p:sp>
      <p:grpSp>
        <p:nvGrpSpPr>
          <p:cNvPr id="59" name="Group 58"/>
          <p:cNvGrpSpPr/>
          <p:nvPr/>
        </p:nvGrpSpPr>
        <p:grpSpPr>
          <a:xfrm rot="20179596">
            <a:off x="1084207" y="4908445"/>
            <a:ext cx="3276600" cy="393881"/>
            <a:chOff x="2590800" y="5105400"/>
            <a:chExt cx="3276600" cy="393881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60" name="Rectangle 59"/>
            <p:cNvSpPr/>
            <p:nvPr/>
          </p:nvSpPr>
          <p:spPr bwMode="auto">
            <a:xfrm>
              <a:off x="3276600" y="5105400"/>
              <a:ext cx="304800" cy="381000"/>
            </a:xfrm>
            <a:prstGeom prst="rect">
              <a:avLst/>
            </a:prstGeom>
            <a:grp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algn="r" defTabSz="914306">
                <a:defRPr/>
              </a:pPr>
              <a:endParaRPr lang="en-US" sz="1969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62" name="Rectangle 61"/>
            <p:cNvSpPr/>
            <p:nvPr/>
          </p:nvSpPr>
          <p:spPr bwMode="auto">
            <a:xfrm>
              <a:off x="5247606" y="5118281"/>
              <a:ext cx="304800" cy="381000"/>
            </a:xfrm>
            <a:prstGeom prst="rect">
              <a:avLst/>
            </a:prstGeom>
            <a:grp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algn="r" defTabSz="914306">
                <a:defRPr/>
              </a:pPr>
              <a:endParaRPr lang="en-US" sz="1969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63" name="Straight Connector 62"/>
            <p:cNvCxnSpPr/>
            <p:nvPr/>
          </p:nvCxnSpPr>
          <p:spPr bwMode="auto">
            <a:xfrm>
              <a:off x="2590800" y="5105400"/>
              <a:ext cx="3276600" cy="0"/>
            </a:xfrm>
            <a:prstGeom prst="line">
              <a:avLst/>
            </a:prstGeom>
            <a:grpFill/>
            <a:ln w="28575" cap="flat" cmpd="sng" algn="ctr">
              <a:solidFill>
                <a:srgbClr val="00009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64" name="Straight Connector 63"/>
            <p:cNvCxnSpPr/>
            <p:nvPr/>
          </p:nvCxnSpPr>
          <p:spPr bwMode="auto">
            <a:xfrm>
              <a:off x="2590800" y="5486400"/>
              <a:ext cx="3276600" cy="0"/>
            </a:xfrm>
            <a:prstGeom prst="line">
              <a:avLst/>
            </a:prstGeom>
            <a:grpFill/>
            <a:ln w="28575" cap="flat" cmpd="sng" algn="ctr">
              <a:solidFill>
                <a:srgbClr val="00009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65" name="Group 1"/>
          <p:cNvGrpSpPr>
            <a:grpSpLocks/>
          </p:cNvGrpSpPr>
          <p:nvPr/>
        </p:nvGrpSpPr>
        <p:grpSpPr bwMode="auto">
          <a:xfrm rot="1739168">
            <a:off x="1142605" y="3039776"/>
            <a:ext cx="3276600" cy="399498"/>
            <a:chOff x="2590800" y="5935445"/>
            <a:chExt cx="3276600" cy="399802"/>
          </a:xfrm>
        </p:grpSpPr>
        <p:sp>
          <p:nvSpPr>
            <p:cNvPr id="68" name="Rectangle 67"/>
            <p:cNvSpPr/>
            <p:nvPr/>
          </p:nvSpPr>
          <p:spPr bwMode="auto">
            <a:xfrm>
              <a:off x="5244407" y="5935445"/>
              <a:ext cx="304800" cy="381290"/>
            </a:xfrm>
            <a:prstGeom prst="rect">
              <a:avLst/>
            </a:prstGeom>
            <a:solidFill>
              <a:srgbClr val="CCFFFF"/>
            </a:solidFill>
            <a:ln w="9525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algn="r" defTabSz="914306">
                <a:defRPr/>
              </a:pPr>
              <a:endParaRPr lang="en-US" sz="1969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69" name="Rectangle 68"/>
            <p:cNvSpPr/>
            <p:nvPr/>
          </p:nvSpPr>
          <p:spPr bwMode="auto">
            <a:xfrm>
              <a:off x="3949792" y="5953957"/>
              <a:ext cx="304800" cy="381290"/>
            </a:xfrm>
            <a:prstGeom prst="rect">
              <a:avLst/>
            </a:prstGeom>
            <a:solidFill>
              <a:srgbClr val="CCFFFF"/>
            </a:solidFill>
            <a:ln w="9525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algn="r" defTabSz="914306">
                <a:defRPr/>
              </a:pPr>
              <a:endParaRPr lang="en-US" sz="1969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70" name="Rectangle 69"/>
            <p:cNvSpPr/>
            <p:nvPr/>
          </p:nvSpPr>
          <p:spPr bwMode="auto">
            <a:xfrm>
              <a:off x="2892667" y="5942508"/>
              <a:ext cx="304800" cy="381290"/>
            </a:xfrm>
            <a:prstGeom prst="rect">
              <a:avLst/>
            </a:prstGeom>
            <a:solidFill>
              <a:srgbClr val="CCFFFF"/>
            </a:solidFill>
            <a:ln w="9525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algn="r" defTabSz="914306">
                <a:defRPr/>
              </a:pPr>
              <a:endParaRPr lang="en-US" sz="1969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71" name="Straight Connector 16"/>
            <p:cNvCxnSpPr>
              <a:cxnSpLocks noChangeShapeType="1"/>
            </p:cNvCxnSpPr>
            <p:nvPr/>
          </p:nvCxnSpPr>
          <p:spPr bwMode="auto">
            <a:xfrm>
              <a:off x="2590800" y="5943600"/>
              <a:ext cx="3276600" cy="0"/>
            </a:xfrm>
            <a:prstGeom prst="line">
              <a:avLst/>
            </a:prstGeom>
            <a:noFill/>
            <a:ln w="28575">
              <a:solidFill>
                <a:srgbClr val="00009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72" name="Straight Connector 17"/>
            <p:cNvCxnSpPr>
              <a:cxnSpLocks noChangeShapeType="1"/>
            </p:cNvCxnSpPr>
            <p:nvPr/>
          </p:nvCxnSpPr>
          <p:spPr bwMode="auto">
            <a:xfrm>
              <a:off x="2590800" y="6324600"/>
              <a:ext cx="3276600" cy="0"/>
            </a:xfrm>
            <a:prstGeom prst="line">
              <a:avLst/>
            </a:prstGeom>
            <a:noFill/>
            <a:ln w="28575">
              <a:solidFill>
                <a:srgbClr val="00009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8B5AB52-180A-E246-B4CE-B239BEA83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3203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66"/>
          <p:cNvSpPr/>
          <p:nvPr/>
        </p:nvSpPr>
        <p:spPr bwMode="auto">
          <a:xfrm rot="5400000">
            <a:off x="4381500" y="3467101"/>
            <a:ext cx="304800" cy="3810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6350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lIns="91429" tIns="45715" rIns="91429" bIns="45715" anchor="ctr"/>
          <a:lstStyle/>
          <a:p>
            <a:pPr algn="r" defTabSz="914306">
              <a:defRPr/>
            </a:pPr>
            <a:endParaRPr lang="en-US" sz="1969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40" name="Rectangle 39"/>
          <p:cNvSpPr/>
          <p:nvPr/>
        </p:nvSpPr>
        <p:spPr bwMode="auto">
          <a:xfrm rot="5400000">
            <a:off x="4381500" y="3162300"/>
            <a:ext cx="304800" cy="381000"/>
          </a:xfrm>
          <a:prstGeom prst="rect">
            <a:avLst/>
          </a:prstGeom>
          <a:solidFill>
            <a:srgbClr val="CCFFFF"/>
          </a:solidFill>
          <a:ln w="6350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lIns="91429" tIns="45715" rIns="91429" bIns="45715" anchor="ctr"/>
          <a:lstStyle/>
          <a:p>
            <a:pPr algn="r" defTabSz="914306">
              <a:defRPr/>
            </a:pPr>
            <a:endParaRPr lang="en-US" sz="1969">
              <a:solidFill>
                <a:srgbClr val="000000"/>
              </a:solidFill>
              <a:latin typeface="Courier New" charset="0"/>
            </a:endParaRPr>
          </a:p>
        </p:txBody>
      </p:sp>
      <p:grpSp>
        <p:nvGrpSpPr>
          <p:cNvPr id="98314" name="Group 8"/>
          <p:cNvGrpSpPr>
            <a:grpSpLocks/>
          </p:cNvGrpSpPr>
          <p:nvPr/>
        </p:nvGrpSpPr>
        <p:grpSpPr bwMode="auto">
          <a:xfrm>
            <a:off x="4343400" y="2971800"/>
            <a:ext cx="381000" cy="838200"/>
            <a:chOff x="6096000" y="3962400"/>
            <a:chExt cx="381000" cy="838200"/>
          </a:xfrm>
        </p:grpSpPr>
        <p:cxnSp>
          <p:nvCxnSpPr>
            <p:cNvPr id="98322" name="Straight Connector 7"/>
            <p:cNvCxnSpPr>
              <a:cxnSpLocks noChangeShapeType="1"/>
            </p:cNvCxnSpPr>
            <p:nvPr/>
          </p:nvCxnSpPr>
          <p:spPr bwMode="auto">
            <a:xfrm>
              <a:off x="6096000" y="4800600"/>
              <a:ext cx="381000" cy="0"/>
            </a:xfrm>
            <a:prstGeom prst="line">
              <a:avLst/>
            </a:prstGeom>
            <a:noFill/>
            <a:ln w="28575">
              <a:solidFill>
                <a:srgbClr val="00009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98320" name="Straight Connector 5"/>
            <p:cNvCxnSpPr>
              <a:cxnSpLocks noChangeShapeType="1"/>
            </p:cNvCxnSpPr>
            <p:nvPr/>
          </p:nvCxnSpPr>
          <p:spPr bwMode="auto">
            <a:xfrm>
              <a:off x="6096000" y="3962400"/>
              <a:ext cx="0" cy="838200"/>
            </a:xfrm>
            <a:prstGeom prst="line">
              <a:avLst/>
            </a:prstGeom>
            <a:noFill/>
            <a:ln w="28575">
              <a:solidFill>
                <a:srgbClr val="00009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98321" name="Straight Connector 67"/>
            <p:cNvCxnSpPr>
              <a:cxnSpLocks noChangeShapeType="1"/>
            </p:cNvCxnSpPr>
            <p:nvPr/>
          </p:nvCxnSpPr>
          <p:spPr bwMode="auto">
            <a:xfrm>
              <a:off x="6477000" y="3962400"/>
              <a:ext cx="0" cy="838200"/>
            </a:xfrm>
            <a:prstGeom prst="line">
              <a:avLst/>
            </a:prstGeom>
            <a:noFill/>
            <a:ln w="28575">
              <a:solidFill>
                <a:srgbClr val="00009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sp>
        <p:nvSpPr>
          <p:cNvPr id="98315" name="TextBox 9"/>
          <p:cNvSpPr txBox="1">
            <a:spLocks noChangeArrowheads="1"/>
          </p:cNvSpPr>
          <p:nvPr/>
        </p:nvSpPr>
        <p:spPr bwMode="auto">
          <a:xfrm>
            <a:off x="5526751" y="3124203"/>
            <a:ext cx="721650" cy="30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29" tIns="45715" rIns="91429" bIns="45715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r" defTabSz="914306" eaLnBrk="1" hangingPunct="1"/>
            <a:r>
              <a:rPr lang="en-US" sz="1406">
                <a:solidFill>
                  <a:srgbClr val="000000"/>
                </a:solidFill>
              </a:rPr>
              <a:t>Queue</a:t>
            </a:r>
          </a:p>
        </p:txBody>
      </p:sp>
      <p:cxnSp>
        <p:nvCxnSpPr>
          <p:cNvPr id="98316" name="Straight Arrow Connector 11"/>
          <p:cNvCxnSpPr>
            <a:cxnSpLocks noChangeShapeType="1"/>
            <a:stCxn id="98315" idx="1"/>
          </p:cNvCxnSpPr>
          <p:nvPr/>
        </p:nvCxnSpPr>
        <p:spPr bwMode="auto">
          <a:xfrm flipH="1">
            <a:off x="4800605" y="3278535"/>
            <a:ext cx="726146" cy="74268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grpSp>
        <p:nvGrpSpPr>
          <p:cNvPr id="30" name="Group 29"/>
          <p:cNvGrpSpPr/>
          <p:nvPr/>
        </p:nvGrpSpPr>
        <p:grpSpPr>
          <a:xfrm>
            <a:off x="4953000" y="4038601"/>
            <a:ext cx="3276600" cy="381000"/>
            <a:chOff x="2590800" y="5105400"/>
            <a:chExt cx="3276600" cy="381000"/>
          </a:xfrm>
          <a:solidFill>
            <a:schemeClr val="tx2">
              <a:lumMod val="40000"/>
              <a:lumOff val="60000"/>
            </a:schemeClr>
          </a:solidFill>
        </p:grpSpPr>
        <p:cxnSp>
          <p:nvCxnSpPr>
            <p:cNvPr id="31" name="Straight Connector 30"/>
            <p:cNvCxnSpPr/>
            <p:nvPr/>
          </p:nvCxnSpPr>
          <p:spPr bwMode="auto">
            <a:xfrm>
              <a:off x="2590800" y="5105400"/>
              <a:ext cx="3276600" cy="0"/>
            </a:xfrm>
            <a:prstGeom prst="line">
              <a:avLst/>
            </a:prstGeom>
            <a:grpFill/>
            <a:ln w="28575" cap="flat" cmpd="sng" algn="ctr">
              <a:solidFill>
                <a:srgbClr val="00009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9" name="Straight Connector 38"/>
            <p:cNvCxnSpPr/>
            <p:nvPr/>
          </p:nvCxnSpPr>
          <p:spPr bwMode="auto">
            <a:xfrm>
              <a:off x="2590800" y="5486400"/>
              <a:ext cx="3276600" cy="0"/>
            </a:xfrm>
            <a:prstGeom prst="line">
              <a:avLst/>
            </a:prstGeom>
            <a:grpFill/>
            <a:ln w="28575" cap="flat" cmpd="sng" algn="ctr">
              <a:solidFill>
                <a:srgbClr val="00009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1" name="Rectangle 40"/>
            <p:cNvSpPr/>
            <p:nvPr/>
          </p:nvSpPr>
          <p:spPr bwMode="auto">
            <a:xfrm>
              <a:off x="2590800" y="5105400"/>
              <a:ext cx="304800" cy="381000"/>
            </a:xfrm>
            <a:prstGeom prst="rect">
              <a:avLst/>
            </a:prstGeom>
            <a:solidFill>
              <a:srgbClr val="CC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algn="r" defTabSz="914306">
                <a:defRPr/>
              </a:pPr>
              <a:endParaRPr lang="en-US" sz="1969">
                <a:solidFill>
                  <a:srgbClr val="000000"/>
                </a:solidFill>
                <a:latin typeface="Courier New" charset="0"/>
              </a:endParaRPr>
            </a:p>
          </p:txBody>
        </p:sp>
      </p:grpSp>
      <p:sp>
        <p:nvSpPr>
          <p:cNvPr id="38" name="Rectangle 37"/>
          <p:cNvSpPr/>
          <p:nvPr/>
        </p:nvSpPr>
        <p:spPr bwMode="auto">
          <a:xfrm>
            <a:off x="5257800" y="4038601"/>
            <a:ext cx="304800" cy="3810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lIns="91429" tIns="45715" rIns="91429" bIns="45715" anchor="ctr"/>
          <a:lstStyle/>
          <a:p>
            <a:pPr algn="r" defTabSz="914306">
              <a:defRPr/>
            </a:pPr>
            <a:endParaRPr lang="en-US" sz="1969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42" name="Shape 891"/>
          <p:cNvSpPr/>
          <p:nvPr/>
        </p:nvSpPr>
        <p:spPr>
          <a:xfrm>
            <a:off x="965298" y="2243254"/>
            <a:ext cx="357188" cy="3571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43" name="Shape 891"/>
          <p:cNvSpPr/>
          <p:nvPr/>
        </p:nvSpPr>
        <p:spPr>
          <a:xfrm>
            <a:off x="938793" y="5652214"/>
            <a:ext cx="357188" cy="3571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44" name="Shape 486"/>
          <p:cNvSpPr/>
          <p:nvPr/>
        </p:nvSpPr>
        <p:spPr>
          <a:xfrm>
            <a:off x="4271442" y="3985306"/>
            <a:ext cx="446484" cy="446484"/>
          </a:xfrm>
          <a:prstGeom prst="roundRect">
            <a:avLst>
              <a:gd name="adj" fmla="val 30000"/>
            </a:avLst>
          </a:prstGeom>
          <a:solidFill>
            <a:srgbClr val="42424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4648200" y="5486400"/>
            <a:ext cx="4267200" cy="568479"/>
          </a:xfrm>
          <a:prstGeom prst="rect">
            <a:avLst/>
          </a:prstGeom>
          <a:noFill/>
        </p:spPr>
        <p:txBody>
          <a:bodyPr lIns="91429" tIns="45715" rIns="91429" bIns="45715">
            <a:spAutoFit/>
          </a:bodyPr>
          <a:lstStyle/>
          <a:p>
            <a:pPr defTabSz="914306">
              <a:defRPr/>
            </a:pPr>
            <a:r>
              <a:rPr lang="en-US" sz="3094" dirty="0">
                <a:solidFill>
                  <a:srgbClr val="0000FF"/>
                </a:solidFill>
                <a:ea typeface="Arial" charset="0"/>
                <a:cs typeface="Arial" charset="0"/>
              </a:rPr>
              <a:t>Transient Overload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Queueing delay: “pipe” view</a:t>
            </a:r>
          </a:p>
        </p:txBody>
      </p:sp>
      <p:grpSp>
        <p:nvGrpSpPr>
          <p:cNvPr id="61" name="Group 60"/>
          <p:cNvGrpSpPr/>
          <p:nvPr/>
        </p:nvGrpSpPr>
        <p:grpSpPr>
          <a:xfrm rot="20179596">
            <a:off x="1081621" y="4908987"/>
            <a:ext cx="3276600" cy="381000"/>
            <a:chOff x="2590800" y="5105400"/>
            <a:chExt cx="3276600" cy="381000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62" name="Rectangle 61"/>
            <p:cNvSpPr/>
            <p:nvPr/>
          </p:nvSpPr>
          <p:spPr bwMode="auto">
            <a:xfrm>
              <a:off x="3276600" y="5105400"/>
              <a:ext cx="304800" cy="381000"/>
            </a:xfrm>
            <a:prstGeom prst="rect">
              <a:avLst/>
            </a:prstGeom>
            <a:grp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algn="r" defTabSz="914306">
                <a:defRPr/>
              </a:pPr>
              <a:endParaRPr lang="en-US" sz="1969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65" name="Straight Connector 64"/>
            <p:cNvCxnSpPr/>
            <p:nvPr/>
          </p:nvCxnSpPr>
          <p:spPr bwMode="auto">
            <a:xfrm>
              <a:off x="2590800" y="5105400"/>
              <a:ext cx="3276600" cy="0"/>
            </a:xfrm>
            <a:prstGeom prst="line">
              <a:avLst/>
            </a:prstGeom>
            <a:grpFill/>
            <a:ln w="28575" cap="flat" cmpd="sng" algn="ctr">
              <a:solidFill>
                <a:srgbClr val="00009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66" name="Straight Connector 65"/>
            <p:cNvCxnSpPr/>
            <p:nvPr/>
          </p:nvCxnSpPr>
          <p:spPr bwMode="auto">
            <a:xfrm>
              <a:off x="2590800" y="5486400"/>
              <a:ext cx="3276600" cy="0"/>
            </a:xfrm>
            <a:prstGeom prst="line">
              <a:avLst/>
            </a:prstGeom>
            <a:grpFill/>
            <a:ln w="28575" cap="flat" cmpd="sng" algn="ctr">
              <a:solidFill>
                <a:srgbClr val="00009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68" name="Group 1"/>
          <p:cNvGrpSpPr>
            <a:grpSpLocks/>
          </p:cNvGrpSpPr>
          <p:nvPr/>
        </p:nvGrpSpPr>
        <p:grpSpPr bwMode="auto">
          <a:xfrm rot="1739168">
            <a:off x="1140898" y="3046387"/>
            <a:ext cx="3276600" cy="392440"/>
            <a:chOff x="2590800" y="5942508"/>
            <a:chExt cx="3276600" cy="392739"/>
          </a:xfrm>
        </p:grpSpPr>
        <p:sp>
          <p:nvSpPr>
            <p:cNvPr id="71" name="Rectangle 70"/>
            <p:cNvSpPr/>
            <p:nvPr/>
          </p:nvSpPr>
          <p:spPr bwMode="auto">
            <a:xfrm>
              <a:off x="3949792" y="5953957"/>
              <a:ext cx="304800" cy="381290"/>
            </a:xfrm>
            <a:prstGeom prst="rect">
              <a:avLst/>
            </a:prstGeom>
            <a:solidFill>
              <a:srgbClr val="CCFFFF"/>
            </a:solidFill>
            <a:ln w="9525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algn="r" defTabSz="914306">
                <a:defRPr/>
              </a:pPr>
              <a:endParaRPr lang="en-US" sz="1969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72" name="Rectangle 71"/>
            <p:cNvSpPr/>
            <p:nvPr/>
          </p:nvSpPr>
          <p:spPr bwMode="auto">
            <a:xfrm>
              <a:off x="2892667" y="5942508"/>
              <a:ext cx="304800" cy="381290"/>
            </a:xfrm>
            <a:prstGeom prst="rect">
              <a:avLst/>
            </a:prstGeom>
            <a:solidFill>
              <a:srgbClr val="CCFFFF"/>
            </a:solidFill>
            <a:ln w="9525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algn="r" defTabSz="914306">
                <a:defRPr/>
              </a:pPr>
              <a:endParaRPr lang="en-US" sz="1969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73" name="Straight Connector 16"/>
            <p:cNvCxnSpPr>
              <a:cxnSpLocks noChangeShapeType="1"/>
            </p:cNvCxnSpPr>
            <p:nvPr/>
          </p:nvCxnSpPr>
          <p:spPr bwMode="auto">
            <a:xfrm>
              <a:off x="2590800" y="5943600"/>
              <a:ext cx="3276600" cy="0"/>
            </a:xfrm>
            <a:prstGeom prst="line">
              <a:avLst/>
            </a:prstGeom>
            <a:noFill/>
            <a:ln w="28575">
              <a:solidFill>
                <a:srgbClr val="00009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74" name="Straight Connector 17"/>
            <p:cNvCxnSpPr>
              <a:cxnSpLocks noChangeShapeType="1"/>
            </p:cNvCxnSpPr>
            <p:nvPr/>
          </p:nvCxnSpPr>
          <p:spPr bwMode="auto">
            <a:xfrm>
              <a:off x="2590800" y="6324600"/>
              <a:ext cx="3276600" cy="0"/>
            </a:xfrm>
            <a:prstGeom prst="line">
              <a:avLst/>
            </a:prstGeom>
            <a:noFill/>
            <a:ln w="28575">
              <a:solidFill>
                <a:srgbClr val="00009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C471D8A-AD62-4D49-A664-2A24513C8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73367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337" name="Group 8"/>
          <p:cNvGrpSpPr>
            <a:grpSpLocks/>
          </p:cNvGrpSpPr>
          <p:nvPr/>
        </p:nvGrpSpPr>
        <p:grpSpPr bwMode="auto">
          <a:xfrm>
            <a:off x="4343400" y="2971800"/>
            <a:ext cx="381000" cy="838200"/>
            <a:chOff x="6096000" y="3962400"/>
            <a:chExt cx="381000" cy="838200"/>
          </a:xfrm>
        </p:grpSpPr>
        <p:cxnSp>
          <p:nvCxnSpPr>
            <p:cNvPr id="99344" name="Straight Connector 5"/>
            <p:cNvCxnSpPr>
              <a:cxnSpLocks noChangeShapeType="1"/>
            </p:cNvCxnSpPr>
            <p:nvPr/>
          </p:nvCxnSpPr>
          <p:spPr bwMode="auto">
            <a:xfrm>
              <a:off x="6096000" y="3962400"/>
              <a:ext cx="0" cy="838200"/>
            </a:xfrm>
            <a:prstGeom prst="line">
              <a:avLst/>
            </a:prstGeom>
            <a:noFill/>
            <a:ln w="28575">
              <a:solidFill>
                <a:srgbClr val="00009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99345" name="Straight Connector 67"/>
            <p:cNvCxnSpPr>
              <a:cxnSpLocks noChangeShapeType="1"/>
            </p:cNvCxnSpPr>
            <p:nvPr/>
          </p:nvCxnSpPr>
          <p:spPr bwMode="auto">
            <a:xfrm>
              <a:off x="6477000" y="3962400"/>
              <a:ext cx="0" cy="838200"/>
            </a:xfrm>
            <a:prstGeom prst="line">
              <a:avLst/>
            </a:prstGeom>
            <a:noFill/>
            <a:ln w="28575">
              <a:solidFill>
                <a:srgbClr val="00009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99346" name="Straight Connector 7"/>
            <p:cNvCxnSpPr>
              <a:cxnSpLocks noChangeShapeType="1"/>
            </p:cNvCxnSpPr>
            <p:nvPr/>
          </p:nvCxnSpPr>
          <p:spPr bwMode="auto">
            <a:xfrm>
              <a:off x="6096000" y="4800600"/>
              <a:ext cx="381000" cy="0"/>
            </a:xfrm>
            <a:prstGeom prst="line">
              <a:avLst/>
            </a:prstGeom>
            <a:noFill/>
            <a:ln w="28575">
              <a:solidFill>
                <a:srgbClr val="00009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sp>
        <p:nvSpPr>
          <p:cNvPr id="99338" name="TextBox 9"/>
          <p:cNvSpPr txBox="1">
            <a:spLocks noChangeArrowheads="1"/>
          </p:cNvSpPr>
          <p:nvPr/>
        </p:nvSpPr>
        <p:spPr bwMode="auto">
          <a:xfrm>
            <a:off x="5526751" y="3124203"/>
            <a:ext cx="721650" cy="30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29" tIns="45715" rIns="91429" bIns="45715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r" defTabSz="914306" eaLnBrk="1" hangingPunct="1"/>
            <a:r>
              <a:rPr lang="en-US" sz="1406">
                <a:solidFill>
                  <a:srgbClr val="000000"/>
                </a:solidFill>
              </a:rPr>
              <a:t>Queue</a:t>
            </a:r>
          </a:p>
        </p:txBody>
      </p:sp>
      <p:cxnSp>
        <p:nvCxnSpPr>
          <p:cNvPr id="99339" name="Straight Arrow Connector 11"/>
          <p:cNvCxnSpPr>
            <a:cxnSpLocks noChangeShapeType="1"/>
            <a:stCxn id="99338" idx="1"/>
          </p:cNvCxnSpPr>
          <p:nvPr/>
        </p:nvCxnSpPr>
        <p:spPr bwMode="auto">
          <a:xfrm flipH="1">
            <a:off x="4800605" y="3278535"/>
            <a:ext cx="726146" cy="74268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grpSp>
        <p:nvGrpSpPr>
          <p:cNvPr id="30" name="Group 29"/>
          <p:cNvGrpSpPr/>
          <p:nvPr/>
        </p:nvGrpSpPr>
        <p:grpSpPr>
          <a:xfrm>
            <a:off x="4953000" y="4038601"/>
            <a:ext cx="3276600" cy="381000"/>
            <a:chOff x="2590800" y="5105400"/>
            <a:chExt cx="3276600" cy="381000"/>
          </a:xfrm>
          <a:solidFill>
            <a:schemeClr val="tx2">
              <a:lumMod val="40000"/>
              <a:lumOff val="60000"/>
            </a:schemeClr>
          </a:solidFill>
        </p:grpSpPr>
        <p:cxnSp>
          <p:nvCxnSpPr>
            <p:cNvPr id="31" name="Straight Connector 30"/>
            <p:cNvCxnSpPr/>
            <p:nvPr/>
          </p:nvCxnSpPr>
          <p:spPr bwMode="auto">
            <a:xfrm>
              <a:off x="2590800" y="5105400"/>
              <a:ext cx="3276600" cy="0"/>
            </a:xfrm>
            <a:prstGeom prst="line">
              <a:avLst/>
            </a:prstGeom>
            <a:grpFill/>
            <a:ln w="28575" cap="flat" cmpd="sng" algn="ctr">
              <a:solidFill>
                <a:srgbClr val="00009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9" name="Straight Connector 38"/>
            <p:cNvCxnSpPr/>
            <p:nvPr/>
          </p:nvCxnSpPr>
          <p:spPr bwMode="auto">
            <a:xfrm>
              <a:off x="2590800" y="5486400"/>
              <a:ext cx="3276600" cy="0"/>
            </a:xfrm>
            <a:prstGeom prst="line">
              <a:avLst/>
            </a:prstGeom>
            <a:grpFill/>
            <a:ln w="28575" cap="flat" cmpd="sng" algn="ctr">
              <a:solidFill>
                <a:srgbClr val="00009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1" name="Rectangle 40"/>
            <p:cNvSpPr/>
            <p:nvPr/>
          </p:nvSpPr>
          <p:spPr bwMode="auto">
            <a:xfrm>
              <a:off x="2590800" y="5105400"/>
              <a:ext cx="304800" cy="381000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algn="r" defTabSz="914306">
                <a:defRPr/>
              </a:pPr>
              <a:endParaRPr lang="en-US" sz="1969">
                <a:solidFill>
                  <a:srgbClr val="000000"/>
                </a:solidFill>
                <a:latin typeface="Courier New" charset="0"/>
              </a:endParaRPr>
            </a:p>
          </p:txBody>
        </p:sp>
      </p:grpSp>
      <p:sp>
        <p:nvSpPr>
          <p:cNvPr id="99341" name="Rectangle 37"/>
          <p:cNvSpPr>
            <a:spLocks noChangeArrowheads="1"/>
          </p:cNvSpPr>
          <p:nvPr/>
        </p:nvSpPr>
        <p:spPr bwMode="auto">
          <a:xfrm>
            <a:off x="5257800" y="4038601"/>
            <a:ext cx="304800" cy="381000"/>
          </a:xfrm>
          <a:prstGeom prst="rect">
            <a:avLst/>
          </a:prstGeom>
          <a:solidFill>
            <a:srgbClr val="CCFF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9" tIns="45715" rIns="91429" bIns="45715" anchor="ctr"/>
          <a:lstStyle/>
          <a:p>
            <a:pPr algn="r" defTabSz="914306"/>
            <a:endParaRPr lang="en-US" sz="1969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40" name="Rectangle 39"/>
          <p:cNvSpPr/>
          <p:nvPr/>
        </p:nvSpPr>
        <p:spPr bwMode="auto">
          <a:xfrm rot="5400000">
            <a:off x="4381500" y="3467101"/>
            <a:ext cx="304800" cy="381000"/>
          </a:xfrm>
          <a:prstGeom prst="rect">
            <a:avLst/>
          </a:prstGeom>
          <a:solidFill>
            <a:srgbClr val="CCFFFF"/>
          </a:solidFill>
          <a:ln w="6350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lIns="91429" tIns="45715" rIns="91429" bIns="45715" anchor="ctr"/>
          <a:lstStyle/>
          <a:p>
            <a:pPr algn="r" defTabSz="914306">
              <a:defRPr/>
            </a:pPr>
            <a:endParaRPr lang="en-US" sz="1969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37" name="Rectangle 36"/>
          <p:cNvSpPr/>
          <p:nvPr/>
        </p:nvSpPr>
        <p:spPr bwMode="auto">
          <a:xfrm>
            <a:off x="5562601" y="4038601"/>
            <a:ext cx="304800" cy="3810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lIns="91429" tIns="45715" rIns="91429" bIns="45715" anchor="ctr"/>
          <a:lstStyle/>
          <a:p>
            <a:pPr algn="r" defTabSz="914306">
              <a:defRPr/>
            </a:pPr>
            <a:endParaRPr lang="en-US" sz="1969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42" name="Shape 891"/>
          <p:cNvSpPr/>
          <p:nvPr/>
        </p:nvSpPr>
        <p:spPr>
          <a:xfrm>
            <a:off x="965298" y="2243254"/>
            <a:ext cx="357188" cy="3571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43" name="Shape 891"/>
          <p:cNvSpPr/>
          <p:nvPr/>
        </p:nvSpPr>
        <p:spPr>
          <a:xfrm>
            <a:off x="938793" y="5652214"/>
            <a:ext cx="357188" cy="3571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44" name="Shape 486"/>
          <p:cNvSpPr/>
          <p:nvPr/>
        </p:nvSpPr>
        <p:spPr>
          <a:xfrm>
            <a:off x="4271442" y="3985306"/>
            <a:ext cx="446484" cy="446484"/>
          </a:xfrm>
          <a:prstGeom prst="roundRect">
            <a:avLst>
              <a:gd name="adj" fmla="val 30000"/>
            </a:avLst>
          </a:prstGeom>
          <a:solidFill>
            <a:srgbClr val="42424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4648200" y="5486400"/>
            <a:ext cx="4267200" cy="568479"/>
          </a:xfrm>
          <a:prstGeom prst="rect">
            <a:avLst/>
          </a:prstGeom>
          <a:noFill/>
        </p:spPr>
        <p:txBody>
          <a:bodyPr lIns="91429" tIns="45715" rIns="91429" bIns="45715">
            <a:spAutoFit/>
          </a:bodyPr>
          <a:lstStyle/>
          <a:p>
            <a:pPr defTabSz="914306">
              <a:defRPr/>
            </a:pPr>
            <a:r>
              <a:rPr lang="en-US" sz="3094" dirty="0">
                <a:solidFill>
                  <a:srgbClr val="0000FF"/>
                </a:solidFill>
                <a:ea typeface="Arial" charset="0"/>
                <a:cs typeface="Arial" charset="0"/>
              </a:rPr>
              <a:t>Transient Overload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Queueing delay: “pipe” view</a:t>
            </a:r>
          </a:p>
        </p:txBody>
      </p:sp>
      <p:grpSp>
        <p:nvGrpSpPr>
          <p:cNvPr id="48" name="Group 47"/>
          <p:cNvGrpSpPr/>
          <p:nvPr/>
        </p:nvGrpSpPr>
        <p:grpSpPr>
          <a:xfrm rot="20179596">
            <a:off x="1081621" y="4908987"/>
            <a:ext cx="3276600" cy="381000"/>
            <a:chOff x="2590800" y="5105400"/>
            <a:chExt cx="3276600" cy="381000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49" name="Rectangle 48"/>
            <p:cNvSpPr/>
            <p:nvPr/>
          </p:nvSpPr>
          <p:spPr bwMode="auto">
            <a:xfrm>
              <a:off x="3276600" y="5105400"/>
              <a:ext cx="304800" cy="381000"/>
            </a:xfrm>
            <a:prstGeom prst="rect">
              <a:avLst/>
            </a:prstGeom>
            <a:grp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algn="r" defTabSz="914306">
                <a:defRPr/>
              </a:pPr>
              <a:endParaRPr lang="en-US" sz="1969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52" name="Straight Connector 51"/>
            <p:cNvCxnSpPr/>
            <p:nvPr/>
          </p:nvCxnSpPr>
          <p:spPr bwMode="auto">
            <a:xfrm>
              <a:off x="2590800" y="5105400"/>
              <a:ext cx="3276600" cy="0"/>
            </a:xfrm>
            <a:prstGeom prst="line">
              <a:avLst/>
            </a:prstGeom>
            <a:grpFill/>
            <a:ln w="28575" cap="flat" cmpd="sng" algn="ctr">
              <a:solidFill>
                <a:srgbClr val="00009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3" name="Straight Connector 52"/>
            <p:cNvCxnSpPr/>
            <p:nvPr/>
          </p:nvCxnSpPr>
          <p:spPr bwMode="auto">
            <a:xfrm>
              <a:off x="2590800" y="5486400"/>
              <a:ext cx="3276600" cy="0"/>
            </a:xfrm>
            <a:prstGeom prst="line">
              <a:avLst/>
            </a:prstGeom>
            <a:grpFill/>
            <a:ln w="28575" cap="flat" cmpd="sng" algn="ctr">
              <a:solidFill>
                <a:srgbClr val="00009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54" name="Group 1"/>
          <p:cNvGrpSpPr>
            <a:grpSpLocks/>
          </p:cNvGrpSpPr>
          <p:nvPr/>
        </p:nvGrpSpPr>
        <p:grpSpPr bwMode="auto">
          <a:xfrm rot="1739168">
            <a:off x="1140898" y="3046387"/>
            <a:ext cx="3276600" cy="392440"/>
            <a:chOff x="2590800" y="5942508"/>
            <a:chExt cx="3276600" cy="392739"/>
          </a:xfrm>
        </p:grpSpPr>
        <p:sp>
          <p:nvSpPr>
            <p:cNvPr id="57" name="Rectangle 56"/>
            <p:cNvSpPr/>
            <p:nvPr/>
          </p:nvSpPr>
          <p:spPr bwMode="auto">
            <a:xfrm>
              <a:off x="3949792" y="5953957"/>
              <a:ext cx="304800" cy="381290"/>
            </a:xfrm>
            <a:prstGeom prst="rect">
              <a:avLst/>
            </a:prstGeom>
            <a:solidFill>
              <a:srgbClr val="CCFFFF"/>
            </a:solidFill>
            <a:ln w="9525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algn="r" defTabSz="914306">
                <a:defRPr/>
              </a:pPr>
              <a:endParaRPr lang="en-US" sz="1969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58" name="Rectangle 57"/>
            <p:cNvSpPr/>
            <p:nvPr/>
          </p:nvSpPr>
          <p:spPr bwMode="auto">
            <a:xfrm>
              <a:off x="2892667" y="5942508"/>
              <a:ext cx="304800" cy="381290"/>
            </a:xfrm>
            <a:prstGeom prst="rect">
              <a:avLst/>
            </a:prstGeom>
            <a:solidFill>
              <a:srgbClr val="CCFFFF"/>
            </a:solidFill>
            <a:ln w="9525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algn="r" defTabSz="914306">
                <a:defRPr/>
              </a:pPr>
              <a:endParaRPr lang="en-US" sz="1969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59" name="Straight Connector 16"/>
            <p:cNvCxnSpPr>
              <a:cxnSpLocks noChangeShapeType="1"/>
            </p:cNvCxnSpPr>
            <p:nvPr/>
          </p:nvCxnSpPr>
          <p:spPr bwMode="auto">
            <a:xfrm>
              <a:off x="2590800" y="5943600"/>
              <a:ext cx="3276600" cy="0"/>
            </a:xfrm>
            <a:prstGeom prst="line">
              <a:avLst/>
            </a:prstGeom>
            <a:noFill/>
            <a:ln w="28575">
              <a:solidFill>
                <a:srgbClr val="00009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60" name="Straight Connector 17"/>
            <p:cNvCxnSpPr>
              <a:cxnSpLocks noChangeShapeType="1"/>
            </p:cNvCxnSpPr>
            <p:nvPr/>
          </p:nvCxnSpPr>
          <p:spPr bwMode="auto">
            <a:xfrm>
              <a:off x="2590800" y="6324600"/>
              <a:ext cx="3276600" cy="0"/>
            </a:xfrm>
            <a:prstGeom prst="line">
              <a:avLst/>
            </a:prstGeom>
            <a:noFill/>
            <a:ln w="28575">
              <a:solidFill>
                <a:srgbClr val="00009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F80B3B8-7CFC-AA41-B133-3B3DD1CB4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70265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361" name="Group 8"/>
          <p:cNvGrpSpPr>
            <a:grpSpLocks/>
          </p:cNvGrpSpPr>
          <p:nvPr/>
        </p:nvGrpSpPr>
        <p:grpSpPr bwMode="auto">
          <a:xfrm>
            <a:off x="4343400" y="2971800"/>
            <a:ext cx="381000" cy="838200"/>
            <a:chOff x="6096000" y="3962400"/>
            <a:chExt cx="381000" cy="838200"/>
          </a:xfrm>
        </p:grpSpPr>
        <p:cxnSp>
          <p:nvCxnSpPr>
            <p:cNvPr id="100368" name="Straight Connector 5"/>
            <p:cNvCxnSpPr>
              <a:cxnSpLocks noChangeShapeType="1"/>
            </p:cNvCxnSpPr>
            <p:nvPr/>
          </p:nvCxnSpPr>
          <p:spPr bwMode="auto">
            <a:xfrm>
              <a:off x="6096000" y="3962400"/>
              <a:ext cx="0" cy="838200"/>
            </a:xfrm>
            <a:prstGeom prst="line">
              <a:avLst/>
            </a:prstGeom>
            <a:noFill/>
            <a:ln w="28575">
              <a:solidFill>
                <a:srgbClr val="00009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100369" name="Straight Connector 67"/>
            <p:cNvCxnSpPr>
              <a:cxnSpLocks noChangeShapeType="1"/>
            </p:cNvCxnSpPr>
            <p:nvPr/>
          </p:nvCxnSpPr>
          <p:spPr bwMode="auto">
            <a:xfrm>
              <a:off x="6477000" y="3962400"/>
              <a:ext cx="0" cy="838200"/>
            </a:xfrm>
            <a:prstGeom prst="line">
              <a:avLst/>
            </a:prstGeom>
            <a:noFill/>
            <a:ln w="28575">
              <a:solidFill>
                <a:srgbClr val="00009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100370" name="Straight Connector 7"/>
            <p:cNvCxnSpPr>
              <a:cxnSpLocks noChangeShapeType="1"/>
            </p:cNvCxnSpPr>
            <p:nvPr/>
          </p:nvCxnSpPr>
          <p:spPr bwMode="auto">
            <a:xfrm>
              <a:off x="6096000" y="4800600"/>
              <a:ext cx="381000" cy="0"/>
            </a:xfrm>
            <a:prstGeom prst="line">
              <a:avLst/>
            </a:prstGeom>
            <a:noFill/>
            <a:ln w="28575">
              <a:solidFill>
                <a:srgbClr val="00009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sp>
        <p:nvSpPr>
          <p:cNvPr id="100362" name="TextBox 9"/>
          <p:cNvSpPr txBox="1">
            <a:spLocks noChangeArrowheads="1"/>
          </p:cNvSpPr>
          <p:nvPr/>
        </p:nvSpPr>
        <p:spPr bwMode="auto">
          <a:xfrm>
            <a:off x="5526751" y="3124203"/>
            <a:ext cx="721650" cy="30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29" tIns="45715" rIns="91429" bIns="45715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r" defTabSz="914306" eaLnBrk="1" hangingPunct="1"/>
            <a:r>
              <a:rPr lang="en-US" sz="1406">
                <a:solidFill>
                  <a:srgbClr val="000000"/>
                </a:solidFill>
              </a:rPr>
              <a:t>Queue</a:t>
            </a:r>
          </a:p>
        </p:txBody>
      </p:sp>
      <p:cxnSp>
        <p:nvCxnSpPr>
          <p:cNvPr id="100363" name="Straight Arrow Connector 11"/>
          <p:cNvCxnSpPr>
            <a:cxnSpLocks noChangeShapeType="1"/>
            <a:stCxn id="100362" idx="1"/>
          </p:cNvCxnSpPr>
          <p:nvPr/>
        </p:nvCxnSpPr>
        <p:spPr bwMode="auto">
          <a:xfrm flipH="1">
            <a:off x="4800605" y="3278535"/>
            <a:ext cx="726146" cy="74268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grpSp>
        <p:nvGrpSpPr>
          <p:cNvPr id="30" name="Group 29"/>
          <p:cNvGrpSpPr/>
          <p:nvPr/>
        </p:nvGrpSpPr>
        <p:grpSpPr>
          <a:xfrm>
            <a:off x="4953000" y="4038601"/>
            <a:ext cx="3276600" cy="381000"/>
            <a:chOff x="2590800" y="5105400"/>
            <a:chExt cx="3276600" cy="381000"/>
          </a:xfrm>
          <a:solidFill>
            <a:schemeClr val="tx2">
              <a:lumMod val="40000"/>
              <a:lumOff val="60000"/>
            </a:schemeClr>
          </a:solidFill>
        </p:grpSpPr>
        <p:cxnSp>
          <p:nvCxnSpPr>
            <p:cNvPr id="31" name="Straight Connector 30"/>
            <p:cNvCxnSpPr/>
            <p:nvPr/>
          </p:nvCxnSpPr>
          <p:spPr bwMode="auto">
            <a:xfrm>
              <a:off x="2590800" y="5105400"/>
              <a:ext cx="3276600" cy="0"/>
            </a:xfrm>
            <a:prstGeom prst="line">
              <a:avLst/>
            </a:prstGeom>
            <a:grpFill/>
            <a:ln w="28575" cap="flat" cmpd="sng" algn="ctr">
              <a:solidFill>
                <a:srgbClr val="00009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9" name="Straight Connector 38"/>
            <p:cNvCxnSpPr/>
            <p:nvPr/>
          </p:nvCxnSpPr>
          <p:spPr bwMode="auto">
            <a:xfrm>
              <a:off x="2590800" y="5486400"/>
              <a:ext cx="3276600" cy="0"/>
            </a:xfrm>
            <a:prstGeom prst="line">
              <a:avLst/>
            </a:prstGeom>
            <a:grpFill/>
            <a:ln w="28575" cap="flat" cmpd="sng" algn="ctr">
              <a:solidFill>
                <a:srgbClr val="00009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1" name="Rectangle 40"/>
            <p:cNvSpPr/>
            <p:nvPr/>
          </p:nvSpPr>
          <p:spPr bwMode="auto">
            <a:xfrm>
              <a:off x="2590800" y="5105400"/>
              <a:ext cx="304800" cy="381000"/>
            </a:xfrm>
            <a:prstGeom prst="rect">
              <a:avLst/>
            </a:prstGeom>
            <a:solidFill>
              <a:srgbClr val="CC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algn="r" defTabSz="914306">
                <a:defRPr/>
              </a:pPr>
              <a:endParaRPr lang="en-US" sz="1969">
                <a:solidFill>
                  <a:srgbClr val="000000"/>
                </a:solidFill>
                <a:latin typeface="Courier New" charset="0"/>
              </a:endParaRPr>
            </a:p>
          </p:txBody>
        </p:sp>
      </p:grpSp>
      <p:sp>
        <p:nvSpPr>
          <p:cNvPr id="100365" name="Rectangle 37"/>
          <p:cNvSpPr>
            <a:spLocks noChangeArrowheads="1"/>
          </p:cNvSpPr>
          <p:nvPr/>
        </p:nvSpPr>
        <p:spPr bwMode="auto">
          <a:xfrm>
            <a:off x="5257800" y="4038601"/>
            <a:ext cx="304800" cy="3810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9" tIns="45715" rIns="91429" bIns="45715" anchor="ctr"/>
          <a:lstStyle/>
          <a:p>
            <a:pPr algn="r" defTabSz="914306"/>
            <a:endParaRPr lang="en-US" sz="1969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100366" name="Rectangle 36"/>
          <p:cNvSpPr>
            <a:spLocks noChangeArrowheads="1"/>
          </p:cNvSpPr>
          <p:nvPr/>
        </p:nvSpPr>
        <p:spPr bwMode="auto">
          <a:xfrm>
            <a:off x="5562601" y="4038601"/>
            <a:ext cx="304800" cy="381000"/>
          </a:xfrm>
          <a:prstGeom prst="rect">
            <a:avLst/>
          </a:prstGeom>
          <a:solidFill>
            <a:srgbClr val="CCFF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9" tIns="45715" rIns="91429" bIns="45715" anchor="ctr"/>
          <a:lstStyle/>
          <a:p>
            <a:pPr algn="r" defTabSz="914306"/>
            <a:endParaRPr lang="en-US" sz="1969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100367" name="Rectangle 41"/>
          <p:cNvSpPr>
            <a:spLocks noChangeArrowheads="1"/>
          </p:cNvSpPr>
          <p:nvPr/>
        </p:nvSpPr>
        <p:spPr bwMode="auto">
          <a:xfrm>
            <a:off x="5867400" y="4038601"/>
            <a:ext cx="304800" cy="3810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9" tIns="45715" rIns="91429" bIns="45715" anchor="ctr"/>
          <a:lstStyle/>
          <a:p>
            <a:pPr algn="r" defTabSz="914306"/>
            <a:endParaRPr lang="en-US" sz="1969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42" name="Shape 486"/>
          <p:cNvSpPr/>
          <p:nvPr/>
        </p:nvSpPr>
        <p:spPr>
          <a:xfrm>
            <a:off x="4271442" y="3985306"/>
            <a:ext cx="446484" cy="446484"/>
          </a:xfrm>
          <a:prstGeom prst="roundRect">
            <a:avLst>
              <a:gd name="adj" fmla="val 30000"/>
            </a:avLst>
          </a:prstGeom>
          <a:solidFill>
            <a:srgbClr val="42424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35" name="Shape 891"/>
          <p:cNvSpPr/>
          <p:nvPr/>
        </p:nvSpPr>
        <p:spPr>
          <a:xfrm>
            <a:off x="965298" y="2243254"/>
            <a:ext cx="357188" cy="3571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45" name="Shape 891"/>
          <p:cNvSpPr/>
          <p:nvPr/>
        </p:nvSpPr>
        <p:spPr>
          <a:xfrm>
            <a:off x="938793" y="5652214"/>
            <a:ext cx="357188" cy="3571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grpSp>
        <p:nvGrpSpPr>
          <p:cNvPr id="46" name="Group 45"/>
          <p:cNvGrpSpPr/>
          <p:nvPr/>
        </p:nvGrpSpPr>
        <p:grpSpPr>
          <a:xfrm rot="20179596">
            <a:off x="1081621" y="4908987"/>
            <a:ext cx="3276600" cy="381000"/>
            <a:chOff x="2590800" y="5105400"/>
            <a:chExt cx="3276600" cy="381000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47" name="Rectangle 46"/>
            <p:cNvSpPr/>
            <p:nvPr/>
          </p:nvSpPr>
          <p:spPr bwMode="auto">
            <a:xfrm>
              <a:off x="3276600" y="5105400"/>
              <a:ext cx="304800" cy="381000"/>
            </a:xfrm>
            <a:prstGeom prst="rect">
              <a:avLst/>
            </a:prstGeom>
            <a:grp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algn="r" defTabSz="914306">
                <a:defRPr/>
              </a:pPr>
              <a:endParaRPr lang="en-US" sz="1969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50" name="Straight Connector 49"/>
            <p:cNvCxnSpPr/>
            <p:nvPr/>
          </p:nvCxnSpPr>
          <p:spPr bwMode="auto">
            <a:xfrm>
              <a:off x="2590800" y="5105400"/>
              <a:ext cx="3276600" cy="0"/>
            </a:xfrm>
            <a:prstGeom prst="line">
              <a:avLst/>
            </a:prstGeom>
            <a:grpFill/>
            <a:ln w="28575" cap="flat" cmpd="sng" algn="ctr">
              <a:solidFill>
                <a:srgbClr val="00009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1" name="Straight Connector 50"/>
            <p:cNvCxnSpPr/>
            <p:nvPr/>
          </p:nvCxnSpPr>
          <p:spPr bwMode="auto">
            <a:xfrm>
              <a:off x="2590800" y="5486400"/>
              <a:ext cx="3276600" cy="0"/>
            </a:xfrm>
            <a:prstGeom prst="line">
              <a:avLst/>
            </a:prstGeom>
            <a:grpFill/>
            <a:ln w="28575" cap="flat" cmpd="sng" algn="ctr">
              <a:solidFill>
                <a:srgbClr val="00009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52" name="Group 1"/>
          <p:cNvGrpSpPr>
            <a:grpSpLocks/>
          </p:cNvGrpSpPr>
          <p:nvPr/>
        </p:nvGrpSpPr>
        <p:grpSpPr bwMode="auto">
          <a:xfrm rot="1739168">
            <a:off x="1140898" y="3046387"/>
            <a:ext cx="3276600" cy="392440"/>
            <a:chOff x="2590800" y="5942508"/>
            <a:chExt cx="3276600" cy="392739"/>
          </a:xfrm>
        </p:grpSpPr>
        <p:sp>
          <p:nvSpPr>
            <p:cNvPr id="55" name="Rectangle 54"/>
            <p:cNvSpPr/>
            <p:nvPr/>
          </p:nvSpPr>
          <p:spPr bwMode="auto">
            <a:xfrm>
              <a:off x="3949792" y="5953957"/>
              <a:ext cx="304800" cy="381290"/>
            </a:xfrm>
            <a:prstGeom prst="rect">
              <a:avLst/>
            </a:prstGeom>
            <a:solidFill>
              <a:srgbClr val="CCFFFF"/>
            </a:solidFill>
            <a:ln w="9525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algn="r" defTabSz="914306">
                <a:defRPr/>
              </a:pPr>
              <a:endParaRPr lang="en-US" sz="1969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56" name="Rectangle 55"/>
            <p:cNvSpPr/>
            <p:nvPr/>
          </p:nvSpPr>
          <p:spPr bwMode="auto">
            <a:xfrm>
              <a:off x="2892667" y="5942508"/>
              <a:ext cx="304800" cy="381290"/>
            </a:xfrm>
            <a:prstGeom prst="rect">
              <a:avLst/>
            </a:prstGeom>
            <a:solidFill>
              <a:srgbClr val="CCFFFF"/>
            </a:solidFill>
            <a:ln w="9525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algn="r" defTabSz="914306">
                <a:defRPr/>
              </a:pPr>
              <a:endParaRPr lang="en-US" sz="1969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57" name="Straight Connector 16"/>
            <p:cNvCxnSpPr>
              <a:cxnSpLocks noChangeShapeType="1"/>
            </p:cNvCxnSpPr>
            <p:nvPr/>
          </p:nvCxnSpPr>
          <p:spPr bwMode="auto">
            <a:xfrm>
              <a:off x="2590800" y="5943600"/>
              <a:ext cx="3276600" cy="0"/>
            </a:xfrm>
            <a:prstGeom prst="line">
              <a:avLst/>
            </a:prstGeom>
            <a:noFill/>
            <a:ln w="28575">
              <a:solidFill>
                <a:srgbClr val="00009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58" name="Straight Connector 17"/>
            <p:cNvCxnSpPr>
              <a:cxnSpLocks noChangeShapeType="1"/>
            </p:cNvCxnSpPr>
            <p:nvPr/>
          </p:nvCxnSpPr>
          <p:spPr bwMode="auto">
            <a:xfrm>
              <a:off x="2590800" y="6324600"/>
              <a:ext cx="3276600" cy="0"/>
            </a:xfrm>
            <a:prstGeom prst="line">
              <a:avLst/>
            </a:prstGeom>
            <a:noFill/>
            <a:ln w="28575">
              <a:solidFill>
                <a:srgbClr val="00009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Queueing delay: “pipe” view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4648200" y="5486400"/>
            <a:ext cx="4267200" cy="568479"/>
          </a:xfrm>
          <a:prstGeom prst="rect">
            <a:avLst/>
          </a:prstGeom>
          <a:noFill/>
        </p:spPr>
        <p:txBody>
          <a:bodyPr lIns="91429" tIns="45715" rIns="91429" bIns="45715">
            <a:spAutoFit/>
          </a:bodyPr>
          <a:lstStyle/>
          <a:p>
            <a:pPr defTabSz="914306">
              <a:defRPr/>
            </a:pPr>
            <a:r>
              <a:rPr lang="en-US" sz="3094" dirty="0">
                <a:solidFill>
                  <a:srgbClr val="0000FF"/>
                </a:solidFill>
                <a:ea typeface="Arial" charset="0"/>
                <a:cs typeface="Arial" charset="0"/>
              </a:rPr>
              <a:t>Transient Overload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0DFEA05-910A-644D-BCBC-E504C4876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26795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361" name="Group 8"/>
          <p:cNvGrpSpPr>
            <a:grpSpLocks/>
          </p:cNvGrpSpPr>
          <p:nvPr/>
        </p:nvGrpSpPr>
        <p:grpSpPr bwMode="auto">
          <a:xfrm>
            <a:off x="4343400" y="2971800"/>
            <a:ext cx="381000" cy="838200"/>
            <a:chOff x="6096000" y="3962400"/>
            <a:chExt cx="381000" cy="838200"/>
          </a:xfrm>
        </p:grpSpPr>
        <p:cxnSp>
          <p:nvCxnSpPr>
            <p:cNvPr id="100368" name="Straight Connector 5"/>
            <p:cNvCxnSpPr>
              <a:cxnSpLocks noChangeShapeType="1"/>
            </p:cNvCxnSpPr>
            <p:nvPr/>
          </p:nvCxnSpPr>
          <p:spPr bwMode="auto">
            <a:xfrm>
              <a:off x="6096000" y="3962400"/>
              <a:ext cx="0" cy="838200"/>
            </a:xfrm>
            <a:prstGeom prst="line">
              <a:avLst/>
            </a:prstGeom>
            <a:noFill/>
            <a:ln w="28575">
              <a:solidFill>
                <a:srgbClr val="00009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100369" name="Straight Connector 67"/>
            <p:cNvCxnSpPr>
              <a:cxnSpLocks noChangeShapeType="1"/>
            </p:cNvCxnSpPr>
            <p:nvPr/>
          </p:nvCxnSpPr>
          <p:spPr bwMode="auto">
            <a:xfrm>
              <a:off x="6477000" y="3962400"/>
              <a:ext cx="0" cy="838200"/>
            </a:xfrm>
            <a:prstGeom prst="line">
              <a:avLst/>
            </a:prstGeom>
            <a:noFill/>
            <a:ln w="28575">
              <a:solidFill>
                <a:srgbClr val="00009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100370" name="Straight Connector 7"/>
            <p:cNvCxnSpPr>
              <a:cxnSpLocks noChangeShapeType="1"/>
            </p:cNvCxnSpPr>
            <p:nvPr/>
          </p:nvCxnSpPr>
          <p:spPr bwMode="auto">
            <a:xfrm>
              <a:off x="6096000" y="4800600"/>
              <a:ext cx="381000" cy="0"/>
            </a:xfrm>
            <a:prstGeom prst="line">
              <a:avLst/>
            </a:prstGeom>
            <a:noFill/>
            <a:ln w="28575">
              <a:solidFill>
                <a:srgbClr val="00009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sp>
        <p:nvSpPr>
          <p:cNvPr id="100362" name="TextBox 9"/>
          <p:cNvSpPr txBox="1">
            <a:spLocks noChangeArrowheads="1"/>
          </p:cNvSpPr>
          <p:nvPr/>
        </p:nvSpPr>
        <p:spPr bwMode="auto">
          <a:xfrm>
            <a:off x="5526751" y="3124203"/>
            <a:ext cx="721650" cy="30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29" tIns="45715" rIns="91429" bIns="45715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r" defTabSz="914306" eaLnBrk="1" hangingPunct="1"/>
            <a:r>
              <a:rPr lang="en-US" sz="1406">
                <a:solidFill>
                  <a:srgbClr val="000000"/>
                </a:solidFill>
              </a:rPr>
              <a:t>Queue</a:t>
            </a:r>
          </a:p>
        </p:txBody>
      </p:sp>
      <p:cxnSp>
        <p:nvCxnSpPr>
          <p:cNvPr id="100363" name="Straight Arrow Connector 11"/>
          <p:cNvCxnSpPr>
            <a:cxnSpLocks noChangeShapeType="1"/>
            <a:stCxn id="100362" idx="1"/>
          </p:cNvCxnSpPr>
          <p:nvPr/>
        </p:nvCxnSpPr>
        <p:spPr bwMode="auto">
          <a:xfrm flipH="1">
            <a:off x="4800605" y="3278535"/>
            <a:ext cx="726146" cy="74268"/>
          </a:xfrm>
          <a:prstGeom prst="straightConnector1">
            <a:avLst/>
          </a:prstGeom>
          <a:noFill/>
          <a:ln w="952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</p:cxnSp>
      <p:grpSp>
        <p:nvGrpSpPr>
          <p:cNvPr id="30" name="Group 29"/>
          <p:cNvGrpSpPr/>
          <p:nvPr/>
        </p:nvGrpSpPr>
        <p:grpSpPr>
          <a:xfrm>
            <a:off x="4953000" y="4038601"/>
            <a:ext cx="3276600" cy="381000"/>
            <a:chOff x="2590800" y="5105400"/>
            <a:chExt cx="3276600" cy="381000"/>
          </a:xfrm>
          <a:solidFill>
            <a:schemeClr val="tx2">
              <a:lumMod val="40000"/>
              <a:lumOff val="60000"/>
            </a:schemeClr>
          </a:solidFill>
        </p:grpSpPr>
        <p:cxnSp>
          <p:nvCxnSpPr>
            <p:cNvPr id="31" name="Straight Connector 30"/>
            <p:cNvCxnSpPr/>
            <p:nvPr/>
          </p:nvCxnSpPr>
          <p:spPr bwMode="auto">
            <a:xfrm>
              <a:off x="2590800" y="5105400"/>
              <a:ext cx="3276600" cy="0"/>
            </a:xfrm>
            <a:prstGeom prst="line">
              <a:avLst/>
            </a:prstGeom>
            <a:grpFill/>
            <a:ln w="28575" cap="flat" cmpd="sng" algn="ctr">
              <a:solidFill>
                <a:srgbClr val="00009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9" name="Straight Connector 38"/>
            <p:cNvCxnSpPr/>
            <p:nvPr/>
          </p:nvCxnSpPr>
          <p:spPr bwMode="auto">
            <a:xfrm>
              <a:off x="2590800" y="5486400"/>
              <a:ext cx="3276600" cy="0"/>
            </a:xfrm>
            <a:prstGeom prst="line">
              <a:avLst/>
            </a:prstGeom>
            <a:grpFill/>
            <a:ln w="28575" cap="flat" cmpd="sng" algn="ctr">
              <a:solidFill>
                <a:srgbClr val="00009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sp>
          <p:nvSpPr>
            <p:cNvPr id="41" name="Rectangle 40"/>
            <p:cNvSpPr/>
            <p:nvPr/>
          </p:nvSpPr>
          <p:spPr bwMode="auto">
            <a:xfrm>
              <a:off x="2590800" y="5105400"/>
              <a:ext cx="304800" cy="381000"/>
            </a:xfrm>
            <a:prstGeom prst="rect">
              <a:avLst/>
            </a:prstGeom>
            <a:solidFill>
              <a:srgbClr val="CCFF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algn="r" defTabSz="914306">
                <a:defRPr/>
              </a:pPr>
              <a:endParaRPr lang="en-US" sz="1969">
                <a:solidFill>
                  <a:srgbClr val="000000"/>
                </a:solidFill>
                <a:latin typeface="Courier New" charset="0"/>
              </a:endParaRPr>
            </a:p>
          </p:txBody>
        </p:sp>
      </p:grpSp>
      <p:sp>
        <p:nvSpPr>
          <p:cNvPr id="100365" name="Rectangle 37"/>
          <p:cNvSpPr>
            <a:spLocks noChangeArrowheads="1"/>
          </p:cNvSpPr>
          <p:nvPr/>
        </p:nvSpPr>
        <p:spPr bwMode="auto">
          <a:xfrm>
            <a:off x="5257800" y="4038601"/>
            <a:ext cx="304800" cy="3810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9" tIns="45715" rIns="91429" bIns="45715" anchor="ctr"/>
          <a:lstStyle/>
          <a:p>
            <a:pPr algn="r" defTabSz="914306"/>
            <a:endParaRPr lang="en-US" sz="1969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100366" name="Rectangle 36"/>
          <p:cNvSpPr>
            <a:spLocks noChangeArrowheads="1"/>
          </p:cNvSpPr>
          <p:nvPr/>
        </p:nvSpPr>
        <p:spPr bwMode="auto">
          <a:xfrm>
            <a:off x="5562601" y="4038601"/>
            <a:ext cx="304800" cy="381000"/>
          </a:xfrm>
          <a:prstGeom prst="rect">
            <a:avLst/>
          </a:prstGeom>
          <a:solidFill>
            <a:srgbClr val="CCFFFF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9" tIns="45715" rIns="91429" bIns="45715" anchor="ctr"/>
          <a:lstStyle/>
          <a:p>
            <a:pPr algn="r" defTabSz="914306"/>
            <a:endParaRPr lang="en-US" sz="1969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100367" name="Rectangle 41"/>
          <p:cNvSpPr>
            <a:spLocks noChangeArrowheads="1"/>
          </p:cNvSpPr>
          <p:nvPr/>
        </p:nvSpPr>
        <p:spPr bwMode="auto">
          <a:xfrm>
            <a:off x="5867400" y="4038601"/>
            <a:ext cx="304800" cy="3810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9" tIns="45715" rIns="91429" bIns="45715" anchor="ctr"/>
          <a:lstStyle/>
          <a:p>
            <a:pPr algn="r" defTabSz="914306"/>
            <a:endParaRPr lang="en-US" sz="1969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42" name="Shape 486"/>
          <p:cNvSpPr/>
          <p:nvPr/>
        </p:nvSpPr>
        <p:spPr>
          <a:xfrm>
            <a:off x="4271442" y="3985306"/>
            <a:ext cx="446484" cy="446484"/>
          </a:xfrm>
          <a:prstGeom prst="roundRect">
            <a:avLst>
              <a:gd name="adj" fmla="val 30000"/>
            </a:avLst>
          </a:prstGeom>
          <a:solidFill>
            <a:srgbClr val="42424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35" name="Shape 891"/>
          <p:cNvSpPr/>
          <p:nvPr/>
        </p:nvSpPr>
        <p:spPr>
          <a:xfrm>
            <a:off x="965298" y="2243254"/>
            <a:ext cx="357188" cy="3571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45" name="Shape 891"/>
          <p:cNvSpPr/>
          <p:nvPr/>
        </p:nvSpPr>
        <p:spPr>
          <a:xfrm>
            <a:off x="938793" y="5652214"/>
            <a:ext cx="357188" cy="3571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grpSp>
        <p:nvGrpSpPr>
          <p:cNvPr id="46" name="Group 45"/>
          <p:cNvGrpSpPr/>
          <p:nvPr/>
        </p:nvGrpSpPr>
        <p:grpSpPr>
          <a:xfrm rot="20179596">
            <a:off x="1084207" y="4908445"/>
            <a:ext cx="3276600" cy="393881"/>
            <a:chOff x="2590800" y="5105400"/>
            <a:chExt cx="3276600" cy="393881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47" name="Rectangle 46"/>
            <p:cNvSpPr/>
            <p:nvPr/>
          </p:nvSpPr>
          <p:spPr bwMode="auto">
            <a:xfrm>
              <a:off x="3276600" y="5105400"/>
              <a:ext cx="304800" cy="381000"/>
            </a:xfrm>
            <a:prstGeom prst="rect">
              <a:avLst/>
            </a:prstGeom>
            <a:grp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algn="r" defTabSz="914306">
                <a:defRPr/>
              </a:pPr>
              <a:endParaRPr lang="en-US" sz="1969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562600" y="5105400"/>
              <a:ext cx="304800" cy="381000"/>
            </a:xfrm>
            <a:prstGeom prst="rect">
              <a:avLst/>
            </a:prstGeom>
            <a:grp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algn="r" defTabSz="914306">
                <a:defRPr/>
              </a:pPr>
              <a:endParaRPr lang="en-US" sz="1969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5247606" y="5118281"/>
              <a:ext cx="304800" cy="381000"/>
            </a:xfrm>
            <a:prstGeom prst="rect">
              <a:avLst/>
            </a:prstGeom>
            <a:grp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algn="r" defTabSz="914306">
                <a:defRPr/>
              </a:pPr>
              <a:endParaRPr lang="en-US" sz="1969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50" name="Straight Connector 49"/>
            <p:cNvCxnSpPr/>
            <p:nvPr/>
          </p:nvCxnSpPr>
          <p:spPr bwMode="auto">
            <a:xfrm>
              <a:off x="2590800" y="5105400"/>
              <a:ext cx="3276600" cy="0"/>
            </a:xfrm>
            <a:prstGeom prst="line">
              <a:avLst/>
            </a:prstGeom>
            <a:grpFill/>
            <a:ln w="28575" cap="flat" cmpd="sng" algn="ctr">
              <a:solidFill>
                <a:srgbClr val="00009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1" name="Straight Connector 50"/>
            <p:cNvCxnSpPr/>
            <p:nvPr/>
          </p:nvCxnSpPr>
          <p:spPr bwMode="auto">
            <a:xfrm>
              <a:off x="2590800" y="5486400"/>
              <a:ext cx="3276600" cy="0"/>
            </a:xfrm>
            <a:prstGeom prst="line">
              <a:avLst/>
            </a:prstGeom>
            <a:grpFill/>
            <a:ln w="28575" cap="flat" cmpd="sng" algn="ctr">
              <a:solidFill>
                <a:srgbClr val="00009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52" name="Group 1"/>
          <p:cNvGrpSpPr>
            <a:grpSpLocks/>
          </p:cNvGrpSpPr>
          <p:nvPr/>
        </p:nvGrpSpPr>
        <p:grpSpPr bwMode="auto">
          <a:xfrm rot="1739168">
            <a:off x="1141413" y="3040064"/>
            <a:ext cx="3276600" cy="403225"/>
            <a:chOff x="2590800" y="5936044"/>
            <a:chExt cx="3276600" cy="403532"/>
          </a:xfrm>
        </p:grpSpPr>
        <p:sp>
          <p:nvSpPr>
            <p:cNvPr id="53" name="Rectangle 52"/>
            <p:cNvSpPr/>
            <p:nvPr/>
          </p:nvSpPr>
          <p:spPr bwMode="auto">
            <a:xfrm>
              <a:off x="5514679" y="5958144"/>
              <a:ext cx="304800" cy="381290"/>
            </a:xfrm>
            <a:prstGeom prst="rect">
              <a:avLst/>
            </a:prstGeom>
            <a:solidFill>
              <a:srgbClr val="CCFFFF"/>
            </a:solidFill>
            <a:ln w="9525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algn="r" defTabSz="914306">
                <a:defRPr/>
              </a:pPr>
              <a:endParaRPr lang="en-US" sz="1969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54" name="Rectangle 53"/>
            <p:cNvSpPr/>
            <p:nvPr/>
          </p:nvSpPr>
          <p:spPr bwMode="auto">
            <a:xfrm>
              <a:off x="5244407" y="5935445"/>
              <a:ext cx="304800" cy="381290"/>
            </a:xfrm>
            <a:prstGeom prst="rect">
              <a:avLst/>
            </a:prstGeom>
            <a:solidFill>
              <a:srgbClr val="CCFFFF"/>
            </a:solidFill>
            <a:ln w="9525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algn="r" defTabSz="914306">
                <a:defRPr/>
              </a:pPr>
              <a:endParaRPr lang="en-US" sz="1969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55" name="Rectangle 54"/>
            <p:cNvSpPr/>
            <p:nvPr/>
          </p:nvSpPr>
          <p:spPr bwMode="auto">
            <a:xfrm>
              <a:off x="3949792" y="5953957"/>
              <a:ext cx="304800" cy="381290"/>
            </a:xfrm>
            <a:prstGeom prst="rect">
              <a:avLst/>
            </a:prstGeom>
            <a:solidFill>
              <a:srgbClr val="CCFFFF"/>
            </a:solidFill>
            <a:ln w="9525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algn="r" defTabSz="914306">
                <a:defRPr/>
              </a:pPr>
              <a:endParaRPr lang="en-US" sz="1969">
                <a:solidFill>
                  <a:srgbClr val="000000"/>
                </a:solidFill>
                <a:latin typeface="Courier New" charset="0"/>
              </a:endParaRPr>
            </a:p>
          </p:txBody>
        </p:sp>
        <p:sp>
          <p:nvSpPr>
            <p:cNvPr id="56" name="Rectangle 55"/>
            <p:cNvSpPr/>
            <p:nvPr/>
          </p:nvSpPr>
          <p:spPr bwMode="auto">
            <a:xfrm>
              <a:off x="2892667" y="5942508"/>
              <a:ext cx="304800" cy="381290"/>
            </a:xfrm>
            <a:prstGeom prst="rect">
              <a:avLst/>
            </a:prstGeom>
            <a:solidFill>
              <a:srgbClr val="CCFFFF"/>
            </a:solidFill>
            <a:ln w="9525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wrap="none" anchor="ctr"/>
            <a:lstStyle/>
            <a:p>
              <a:pPr algn="r" defTabSz="914306">
                <a:defRPr/>
              </a:pPr>
              <a:endParaRPr lang="en-US" sz="1969">
                <a:solidFill>
                  <a:srgbClr val="000000"/>
                </a:solidFill>
                <a:latin typeface="Courier New" charset="0"/>
              </a:endParaRPr>
            </a:p>
          </p:txBody>
        </p:sp>
        <p:cxnSp>
          <p:nvCxnSpPr>
            <p:cNvPr id="57" name="Straight Connector 16"/>
            <p:cNvCxnSpPr>
              <a:cxnSpLocks noChangeShapeType="1"/>
            </p:cNvCxnSpPr>
            <p:nvPr/>
          </p:nvCxnSpPr>
          <p:spPr bwMode="auto">
            <a:xfrm>
              <a:off x="2590800" y="5943600"/>
              <a:ext cx="3276600" cy="0"/>
            </a:xfrm>
            <a:prstGeom prst="line">
              <a:avLst/>
            </a:prstGeom>
            <a:noFill/>
            <a:ln w="28575">
              <a:solidFill>
                <a:srgbClr val="00009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58" name="Straight Connector 17"/>
            <p:cNvCxnSpPr>
              <a:cxnSpLocks noChangeShapeType="1"/>
            </p:cNvCxnSpPr>
            <p:nvPr/>
          </p:nvCxnSpPr>
          <p:spPr bwMode="auto">
            <a:xfrm>
              <a:off x="2590800" y="6324600"/>
              <a:ext cx="3276600" cy="0"/>
            </a:xfrm>
            <a:prstGeom prst="line">
              <a:avLst/>
            </a:prstGeom>
            <a:noFill/>
            <a:ln w="28575">
              <a:solidFill>
                <a:srgbClr val="00009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Persistent overload leads to packet drop/loss</a:t>
            </a:r>
          </a:p>
        </p:txBody>
      </p:sp>
      <p:sp>
        <p:nvSpPr>
          <p:cNvPr id="40" name="Rectangle 39"/>
          <p:cNvSpPr/>
          <p:nvPr/>
        </p:nvSpPr>
        <p:spPr bwMode="auto">
          <a:xfrm rot="5400000">
            <a:off x="4381500" y="3467101"/>
            <a:ext cx="304800" cy="3810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6350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lIns="91429" tIns="45715" rIns="91429" bIns="45715" anchor="ctr"/>
          <a:lstStyle/>
          <a:p>
            <a:pPr algn="r" defTabSz="914306">
              <a:defRPr/>
            </a:pPr>
            <a:endParaRPr lang="en-US" sz="1969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43" name="Rectangle 42"/>
          <p:cNvSpPr/>
          <p:nvPr/>
        </p:nvSpPr>
        <p:spPr bwMode="auto">
          <a:xfrm rot="5400000">
            <a:off x="4381500" y="3162300"/>
            <a:ext cx="304800" cy="381000"/>
          </a:xfrm>
          <a:prstGeom prst="rect">
            <a:avLst/>
          </a:prstGeom>
          <a:solidFill>
            <a:srgbClr val="CCFFFF"/>
          </a:solidFill>
          <a:ln w="6350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lIns="91429" tIns="45715" rIns="91429" bIns="45715" anchor="ctr"/>
          <a:lstStyle/>
          <a:p>
            <a:pPr algn="r" defTabSz="914306">
              <a:defRPr/>
            </a:pPr>
            <a:endParaRPr lang="en-US" sz="1969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44" name="Rectangle 43"/>
          <p:cNvSpPr/>
          <p:nvPr/>
        </p:nvSpPr>
        <p:spPr bwMode="auto">
          <a:xfrm rot="5400000">
            <a:off x="4381500" y="2857501"/>
            <a:ext cx="304800" cy="38100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6350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lIns="91429" tIns="45715" rIns="91429" bIns="45715" anchor="ctr"/>
          <a:lstStyle/>
          <a:p>
            <a:pPr algn="r" defTabSz="914306">
              <a:defRPr/>
            </a:pPr>
            <a:endParaRPr lang="en-US" sz="1969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60" name="Rectangle 59"/>
          <p:cNvSpPr/>
          <p:nvPr/>
        </p:nvSpPr>
        <p:spPr bwMode="auto">
          <a:xfrm rot="5400000">
            <a:off x="4381500" y="2552700"/>
            <a:ext cx="304800" cy="381000"/>
          </a:xfrm>
          <a:prstGeom prst="rect">
            <a:avLst/>
          </a:prstGeom>
          <a:solidFill>
            <a:srgbClr val="CCFFFF"/>
          </a:solidFill>
          <a:ln w="6350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lIns="91429" tIns="45715" rIns="91429" bIns="45715" anchor="ctr"/>
          <a:lstStyle/>
          <a:p>
            <a:pPr algn="r" defTabSz="914306">
              <a:defRPr/>
            </a:pPr>
            <a:endParaRPr lang="en-US" sz="1969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38" name="&quot;No&quot; Symbol 37"/>
          <p:cNvSpPr/>
          <p:nvPr/>
        </p:nvSpPr>
        <p:spPr bwMode="auto">
          <a:xfrm>
            <a:off x="4306837" y="2362200"/>
            <a:ext cx="457200" cy="457200"/>
          </a:xfrm>
          <a:prstGeom prst="noSmoking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lIns="91429" tIns="45715" rIns="91429" bIns="45715" anchor="ctr"/>
          <a:lstStyle/>
          <a:p>
            <a:pPr algn="r" defTabSz="914306">
              <a:defRPr/>
            </a:pPr>
            <a:endParaRPr lang="en-US" sz="1969">
              <a:solidFill>
                <a:srgbClr val="000000"/>
              </a:solidFill>
              <a:latin typeface="Courier New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11CBF44-22A7-E04F-9CB4-C594C9E530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5713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Queueing delay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long does a packet have to sit in a buffer before it is processed?</a:t>
            </a:r>
            <a:br>
              <a:rPr lang="en-US" dirty="0"/>
            </a:br>
            <a:endParaRPr lang="en-US" dirty="0"/>
          </a:p>
          <a:p>
            <a:r>
              <a:rPr lang="en-US" dirty="0"/>
              <a:t>Depends on traffic pattern</a:t>
            </a:r>
          </a:p>
          <a:p>
            <a:pPr lvl="1"/>
            <a:r>
              <a:rPr lang="en-US" dirty="0"/>
              <a:t>Arrival rate at the queue</a:t>
            </a:r>
          </a:p>
          <a:p>
            <a:pPr lvl="1"/>
            <a:r>
              <a:rPr lang="en-US" dirty="0"/>
              <a:t>Nature of arriving traffic (bursty or not?)</a:t>
            </a:r>
          </a:p>
          <a:p>
            <a:pPr lvl="1"/>
            <a:r>
              <a:rPr lang="en-US" dirty="0"/>
              <a:t>Transmission rate of outgoing link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5980F9B-53A6-F143-9245-CB9A67DA1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07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Queueing delay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long does a packet have to sit in a buffer before it is processed?</a:t>
            </a:r>
            <a:br>
              <a:rPr lang="en-US" dirty="0"/>
            </a:br>
            <a:endParaRPr lang="en-US" dirty="0"/>
          </a:p>
          <a:p>
            <a:r>
              <a:rPr lang="en-US" dirty="0"/>
              <a:t>Characterized with statistical measures</a:t>
            </a:r>
          </a:p>
          <a:p>
            <a:pPr lvl="1"/>
            <a:r>
              <a:rPr lang="en-US" dirty="0"/>
              <a:t>Average queuing delay</a:t>
            </a:r>
          </a:p>
          <a:p>
            <a:pPr lvl="1"/>
            <a:r>
              <a:rPr lang="en-US" dirty="0"/>
              <a:t>Variance of queuing delay</a:t>
            </a:r>
          </a:p>
          <a:p>
            <a:pPr lvl="1"/>
            <a:r>
              <a:rPr lang="en-US" dirty="0"/>
              <a:t>Probability delay exceeds a threshold value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CEDB69F-DA61-CF46-B65A-E72F46130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94021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4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queueing theory terminology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Arrival process: how packets arrive</a:t>
            </a:r>
          </a:p>
          <a:p>
            <a:pPr lvl="1"/>
            <a:r>
              <a:rPr lang="en-US" dirty="0"/>
              <a:t>Average rate A</a:t>
            </a:r>
          </a:p>
          <a:p>
            <a:pPr lvl="1"/>
            <a:endParaRPr lang="en-US" dirty="0"/>
          </a:p>
          <a:p>
            <a:r>
              <a:rPr lang="en-US" dirty="0"/>
              <a:t>W: average time packets wait in the queue</a:t>
            </a:r>
          </a:p>
          <a:p>
            <a:pPr lvl="1"/>
            <a:r>
              <a:rPr lang="en-US" dirty="0"/>
              <a:t>W for “waiting time”</a:t>
            </a:r>
          </a:p>
          <a:p>
            <a:endParaRPr lang="en-US" dirty="0"/>
          </a:p>
          <a:p>
            <a:r>
              <a:rPr lang="en-US" dirty="0"/>
              <a:t>L: average number of packets waiting in the queue</a:t>
            </a:r>
          </a:p>
          <a:p>
            <a:pPr lvl="1"/>
            <a:r>
              <a:rPr lang="en-US" dirty="0"/>
              <a:t>L for “length of queue”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A8015A-C04B-A440-9529-EEA2AB54E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863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Little’s Law (1961)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L = A x W</a:t>
            </a:r>
          </a:p>
          <a:p>
            <a:endParaRPr lang="en-US" dirty="0"/>
          </a:p>
          <a:p>
            <a:r>
              <a:rPr lang="en-US" dirty="0"/>
              <a:t>Compute L: count packets in queue every second</a:t>
            </a:r>
          </a:p>
          <a:p>
            <a:endParaRPr lang="en-US" dirty="0"/>
          </a:p>
          <a:p>
            <a:r>
              <a:rPr lang="en-US" dirty="0"/>
              <a:t>Why do you care?</a:t>
            </a:r>
          </a:p>
          <a:p>
            <a:pPr lvl="1"/>
            <a:r>
              <a:rPr lang="en-US" dirty="0"/>
              <a:t>Easy to compute L, harder to compute W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0A4361-5B37-334B-8897-0C956A341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103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missing?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00FF"/>
                </a:solidFill>
              </a:rPr>
              <a:t>How do we access </a:t>
            </a:r>
            <a:r>
              <a:rPr lang="en-US" i="1" dirty="0">
                <a:solidFill>
                  <a:srgbClr val="0000FF"/>
                </a:solidFill>
              </a:rPr>
              <a:t>most</a:t>
            </a:r>
            <a:r>
              <a:rPr lang="en-US" dirty="0">
                <a:solidFill>
                  <a:srgbClr val="0000FF"/>
                </a:solidFill>
              </a:rPr>
              <a:t> services?</a:t>
            </a:r>
          </a:p>
          <a:p>
            <a:pPr lvl="1"/>
            <a:r>
              <a:rPr lang="en-US" dirty="0"/>
              <a:t>Examples include search engines, social networks, video streaming, etc.</a:t>
            </a:r>
            <a:endParaRPr lang="en-US" dirty="0">
              <a:solidFill>
                <a:srgbClr val="0000FF"/>
              </a:solidFill>
            </a:endParaRPr>
          </a:p>
          <a:p>
            <a:r>
              <a:rPr lang="en-US" dirty="0">
                <a:solidFill>
                  <a:srgbClr val="0000FF"/>
                </a:solidFill>
              </a:rPr>
              <a:t>How do two machines communicate?</a:t>
            </a:r>
          </a:p>
          <a:p>
            <a:pPr lvl="1"/>
            <a:r>
              <a:rPr lang="en-US" dirty="0"/>
              <a:t>When they are directly connected</a:t>
            </a:r>
          </a:p>
          <a:p>
            <a:pPr lvl="1"/>
            <a:r>
              <a:rPr lang="en-US" dirty="0"/>
              <a:t>When they are not directly connected</a:t>
            </a:r>
          </a:p>
          <a:p>
            <a:endParaRPr lang="en-US" dirty="0"/>
          </a:p>
          <a:p>
            <a:r>
              <a:rPr lang="en-US" dirty="0">
                <a:solidFill>
                  <a:srgbClr val="0000FF"/>
                </a:solidFill>
              </a:rPr>
              <a:t>Using a network</a:t>
            </a:r>
          </a:p>
          <a:p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BC3207E-C900-164A-B99B-3C0EEB7FBA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6A773B-1E1E-AB45-B502-5EF6B5A1C2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15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Shape 69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/>
              <a:t>4. Processing Delay</a:t>
            </a:r>
            <a:endParaRPr lang="en-US" dirty="0"/>
          </a:p>
        </p:txBody>
      </p:sp>
      <p:sp>
        <p:nvSpPr>
          <p:cNvPr id="699" name="Shape 699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10000"/>
              </a:spcBef>
            </a:lvl1pPr>
          </a:lstStyle>
          <a:p>
            <a:pPr lvl="0"/>
            <a:r>
              <a:rPr lang="en-US" dirty="0"/>
              <a:t>How long does the switch take to process a  packet?</a:t>
            </a:r>
          </a:p>
          <a:p>
            <a:pPr lvl="1"/>
            <a:r>
              <a:rPr lang="en-US" dirty="0"/>
              <a:t>Negligible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E79FC1-F369-994A-B5E1-32467B8CA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30781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Shape 880"/>
          <p:cNvSpPr/>
          <p:nvPr/>
        </p:nvSpPr>
        <p:spPr>
          <a:xfrm flipV="1">
            <a:off x="1690867" y="2498379"/>
            <a:ext cx="5941457" cy="65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881" name="Shape 881"/>
          <p:cNvSpPr/>
          <p:nvPr/>
        </p:nvSpPr>
        <p:spPr>
          <a:xfrm>
            <a:off x="7536656" y="2321718"/>
            <a:ext cx="357188" cy="3571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882" name="Shape 882"/>
          <p:cNvSpPr/>
          <p:nvPr/>
        </p:nvSpPr>
        <p:spPr>
          <a:xfrm>
            <a:off x="3126645" y="2168678"/>
            <a:ext cx="558594" cy="510230"/>
          </a:xfrm>
          <a:prstGeom prst="roundRect">
            <a:avLst>
              <a:gd name="adj" fmla="val 10000"/>
            </a:avLst>
          </a:prstGeom>
          <a:solidFill>
            <a:schemeClr val="bg2">
              <a:lumMod val="50000"/>
            </a:schemeClr>
          </a:solidFill>
          <a:ln w="63500">
            <a:solidFill>
              <a:srgbClr val="424242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883" name="Shape 883"/>
          <p:cNvSpPr/>
          <p:nvPr/>
        </p:nvSpPr>
        <p:spPr>
          <a:xfrm>
            <a:off x="886181" y="2605413"/>
            <a:ext cx="1523397" cy="6781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>
              <a:defRPr sz="3600"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1969" b="0" dirty="0"/>
              <a:t>tr</a:t>
            </a:r>
            <a:r>
              <a:rPr sz="1969" b="0" dirty="0"/>
              <a:t>ansmission</a:t>
            </a:r>
            <a:br>
              <a:rPr lang="en-US" sz="1969" b="0" dirty="0"/>
            </a:br>
            <a:r>
              <a:rPr sz="1969" b="0" dirty="0"/>
              <a:t> 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End-to-end delay</a:t>
            </a:r>
          </a:p>
        </p:txBody>
      </p:sp>
      <p:sp>
        <p:nvSpPr>
          <p:cNvPr id="885" name="Shape 885"/>
          <p:cNvSpPr/>
          <p:nvPr/>
        </p:nvSpPr>
        <p:spPr>
          <a:xfrm>
            <a:off x="1464469" y="2321718"/>
            <a:ext cx="357188" cy="3571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17" name="Shape 882"/>
          <p:cNvSpPr/>
          <p:nvPr/>
        </p:nvSpPr>
        <p:spPr>
          <a:xfrm>
            <a:off x="5676805" y="2212314"/>
            <a:ext cx="558594" cy="510230"/>
          </a:xfrm>
          <a:prstGeom prst="roundRect">
            <a:avLst>
              <a:gd name="adj" fmla="val 10000"/>
            </a:avLst>
          </a:prstGeom>
          <a:solidFill>
            <a:schemeClr val="bg2">
              <a:lumMod val="50000"/>
            </a:schemeClr>
          </a:solidFill>
          <a:ln w="63500">
            <a:solidFill>
              <a:srgbClr val="424242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18" name="Shape 883"/>
          <p:cNvSpPr/>
          <p:nvPr/>
        </p:nvSpPr>
        <p:spPr>
          <a:xfrm>
            <a:off x="1752600" y="2954235"/>
            <a:ext cx="1523397" cy="3751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>
              <a:defRPr sz="3600"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1969" b="0" dirty="0"/>
              <a:t>propagation</a:t>
            </a:r>
            <a:r>
              <a:rPr sz="1969" b="0" dirty="0"/>
              <a:t> </a:t>
            </a:r>
          </a:p>
        </p:txBody>
      </p:sp>
      <p:sp>
        <p:nvSpPr>
          <p:cNvPr id="19" name="Shape 883"/>
          <p:cNvSpPr/>
          <p:nvPr/>
        </p:nvSpPr>
        <p:spPr>
          <a:xfrm>
            <a:off x="2673129" y="3268233"/>
            <a:ext cx="1523397" cy="3751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>
              <a:defRPr sz="3600"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1969" b="0" dirty="0"/>
              <a:t>queueing</a:t>
            </a:r>
            <a:endParaRPr sz="1969" b="0" dirty="0"/>
          </a:p>
        </p:txBody>
      </p:sp>
      <p:sp>
        <p:nvSpPr>
          <p:cNvPr id="20" name="Shape 883"/>
          <p:cNvSpPr/>
          <p:nvPr/>
        </p:nvSpPr>
        <p:spPr>
          <a:xfrm>
            <a:off x="2673129" y="3562941"/>
            <a:ext cx="1523397" cy="3751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>
              <a:defRPr sz="3600"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1969" b="0" dirty="0"/>
              <a:t>processing</a:t>
            </a:r>
            <a:endParaRPr sz="1969" b="0" dirty="0"/>
          </a:p>
        </p:txBody>
      </p:sp>
      <p:sp>
        <p:nvSpPr>
          <p:cNvPr id="21" name="Shape 883"/>
          <p:cNvSpPr/>
          <p:nvPr/>
        </p:nvSpPr>
        <p:spPr>
          <a:xfrm>
            <a:off x="3238347" y="3946601"/>
            <a:ext cx="1523397" cy="6781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>
              <a:defRPr sz="3600"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1969" b="0" dirty="0"/>
              <a:t>tr</a:t>
            </a:r>
            <a:r>
              <a:rPr sz="1969" b="0" dirty="0"/>
              <a:t>ansmission</a:t>
            </a:r>
            <a:br>
              <a:rPr lang="en-US" sz="1969" b="0" dirty="0"/>
            </a:br>
            <a:r>
              <a:rPr sz="1969" b="0" dirty="0"/>
              <a:t> </a:t>
            </a:r>
          </a:p>
        </p:txBody>
      </p:sp>
      <p:sp>
        <p:nvSpPr>
          <p:cNvPr id="22" name="Shape 883"/>
          <p:cNvSpPr/>
          <p:nvPr/>
        </p:nvSpPr>
        <p:spPr>
          <a:xfrm>
            <a:off x="4115403" y="4295422"/>
            <a:ext cx="1523397" cy="3751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>
              <a:defRPr sz="3600"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1969" b="0" dirty="0"/>
              <a:t>propagation</a:t>
            </a:r>
            <a:r>
              <a:rPr sz="1969" b="0" dirty="0"/>
              <a:t> </a:t>
            </a:r>
          </a:p>
        </p:txBody>
      </p:sp>
      <p:sp>
        <p:nvSpPr>
          <p:cNvPr id="23" name="Shape 883"/>
          <p:cNvSpPr/>
          <p:nvPr/>
        </p:nvSpPr>
        <p:spPr>
          <a:xfrm>
            <a:off x="5253224" y="4693822"/>
            <a:ext cx="1523397" cy="3751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>
              <a:defRPr sz="3600"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1969" b="0" dirty="0"/>
              <a:t>queueing</a:t>
            </a:r>
            <a:endParaRPr sz="1969" b="0" dirty="0"/>
          </a:p>
        </p:txBody>
      </p:sp>
      <p:sp>
        <p:nvSpPr>
          <p:cNvPr id="24" name="Shape 883"/>
          <p:cNvSpPr/>
          <p:nvPr/>
        </p:nvSpPr>
        <p:spPr>
          <a:xfrm>
            <a:off x="5253224" y="4988529"/>
            <a:ext cx="1523397" cy="3751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>
              <a:defRPr sz="3600"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1969" b="0" dirty="0"/>
              <a:t>processing</a:t>
            </a:r>
            <a:endParaRPr sz="1969" b="0" dirty="0"/>
          </a:p>
        </p:txBody>
      </p:sp>
      <p:sp>
        <p:nvSpPr>
          <p:cNvPr id="25" name="Shape 883"/>
          <p:cNvSpPr/>
          <p:nvPr/>
        </p:nvSpPr>
        <p:spPr>
          <a:xfrm>
            <a:off x="5818442" y="5372190"/>
            <a:ext cx="1523397" cy="6781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>
              <a:defRPr sz="3600"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1969" b="0" dirty="0"/>
              <a:t>tr</a:t>
            </a:r>
            <a:r>
              <a:rPr sz="1969" b="0" dirty="0"/>
              <a:t>ansmission</a:t>
            </a:r>
            <a:br>
              <a:rPr lang="en-US" sz="1969" b="0" dirty="0"/>
            </a:br>
            <a:r>
              <a:rPr sz="1969" b="0" dirty="0"/>
              <a:t> </a:t>
            </a:r>
          </a:p>
        </p:txBody>
      </p:sp>
      <p:sp>
        <p:nvSpPr>
          <p:cNvPr id="26" name="Shape 883"/>
          <p:cNvSpPr/>
          <p:nvPr/>
        </p:nvSpPr>
        <p:spPr>
          <a:xfrm>
            <a:off x="6540054" y="5721011"/>
            <a:ext cx="1523397" cy="3751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>
              <a:defRPr sz="3600"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1969" b="0" dirty="0"/>
              <a:t>propagation</a:t>
            </a:r>
            <a:r>
              <a:rPr sz="1969" b="0" dirty="0"/>
              <a:t> 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41B1F7-BF7E-9A49-A35B-7CC259233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7A418-0CEB-9E4A-BA45-3B7D3D133EB9}" type="slidenum">
              <a:rPr lang="en-US" smtClean="0"/>
              <a:pPr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575031"/>
      </p:ext>
    </p:extLst>
  </p:cSld>
  <p:clrMapOvr>
    <a:masterClrMapping/>
  </p:clrMapOvr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3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79D5E-2056-194B-A101-F493B513D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Round Trip Time (RTT)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5280911-4B5E-2846-BF9A-91A1974541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Time for a packet to go from a source to a destination and to come back</a:t>
            </a:r>
          </a:p>
          <a:p>
            <a:endParaRPr lang="en-US" dirty="0"/>
          </a:p>
          <a:p>
            <a:r>
              <a:rPr lang="en-US" dirty="0"/>
              <a:t>Why do we care?</a:t>
            </a:r>
          </a:p>
          <a:p>
            <a:pPr lvl="1"/>
            <a:r>
              <a:rPr lang="en-US" dirty="0"/>
              <a:t>Measuring delay is hard from one end</a:t>
            </a:r>
          </a:p>
          <a:p>
            <a:endParaRPr lang="en-US" dirty="0"/>
          </a:p>
          <a:p>
            <a:r>
              <a:rPr lang="en-US" dirty="0"/>
              <a:t>RTT/2 equals </a:t>
            </a:r>
            <a:r>
              <a:rPr lang="en-US" i="1" dirty="0"/>
              <a:t>average</a:t>
            </a:r>
            <a:r>
              <a:rPr lang="en-US" dirty="0"/>
              <a:t> end-to-end delay</a:t>
            </a:r>
          </a:p>
          <a:p>
            <a:pPr lvl="1"/>
            <a:r>
              <a:rPr lang="en-US" dirty="0"/>
              <a:t>Why not exact?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939496-470B-C94E-A8C8-8C1E5E4E6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C634A6-B25D-764E-A79A-EEE16FBD8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CD3F6E-71B2-5644-8987-6113E63D4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746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Loss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fraction of the packets sent to a destination are dropped?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0C876B-9329-8247-B343-64D20B905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83438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Throughput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 what rate is the destination receiving data from the source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C1B576-03AA-4145-A102-F94EFC83A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35607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Shape 959"/>
          <p:cNvSpPr/>
          <p:nvPr/>
        </p:nvSpPr>
        <p:spPr>
          <a:xfrm>
            <a:off x="3429000" y="4515329"/>
            <a:ext cx="4098726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 algn="l">
              <a:defRPr sz="3600">
                <a:solidFill>
                  <a:srgbClr val="5E5E5E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 b="0"/>
              <a:t>F/R  + propagation delay</a:t>
            </a:r>
          </a:p>
        </p:txBody>
      </p:sp>
      <p:sp>
        <p:nvSpPr>
          <p:cNvPr id="960" name="Shape 960"/>
          <p:cNvSpPr/>
          <p:nvPr/>
        </p:nvSpPr>
        <p:spPr>
          <a:xfrm>
            <a:off x="4000499" y="4304109"/>
            <a:ext cx="2982516" cy="892969"/>
          </a:xfrm>
          <a:prstGeom prst="rect">
            <a:avLst/>
          </a:prstGeom>
          <a:solidFill>
            <a:srgbClr val="FFFFFF">
              <a:alpha val="70000"/>
            </a:srgb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961" name="Shape 961"/>
          <p:cNvSpPr/>
          <p:nvPr/>
        </p:nvSpPr>
        <p:spPr>
          <a:xfrm>
            <a:off x="1074719" y="2486536"/>
            <a:ext cx="7137409" cy="2329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962" name="Shape 962"/>
          <p:cNvSpPr/>
          <p:nvPr/>
        </p:nvSpPr>
        <p:spPr>
          <a:xfrm>
            <a:off x="8001000" y="2309811"/>
            <a:ext cx="357188" cy="3571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Throughput</a:t>
            </a:r>
          </a:p>
        </p:txBody>
      </p:sp>
      <p:sp>
        <p:nvSpPr>
          <p:cNvPr id="964" name="Shape 964"/>
          <p:cNvSpPr/>
          <p:nvPr/>
        </p:nvSpPr>
        <p:spPr>
          <a:xfrm>
            <a:off x="848320" y="2309811"/>
            <a:ext cx="357188" cy="3571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 b="0"/>
          </a:p>
        </p:txBody>
      </p:sp>
      <p:sp>
        <p:nvSpPr>
          <p:cNvPr id="965" name="Shape 965"/>
          <p:cNvSpPr/>
          <p:nvPr/>
        </p:nvSpPr>
        <p:spPr>
          <a:xfrm flipH="1" flipV="1">
            <a:off x="1371600" y="2178480"/>
            <a:ext cx="0" cy="267691"/>
          </a:xfrm>
          <a:prstGeom prst="line">
            <a:avLst/>
          </a:prstGeom>
          <a:ln w="38100">
            <a:solidFill>
              <a:srgbClr val="5E5E5E"/>
            </a:solidFill>
            <a:miter lim="400000"/>
            <a:headEnd type="stealth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 b="0"/>
          </a:p>
        </p:txBody>
      </p:sp>
      <p:sp>
        <p:nvSpPr>
          <p:cNvPr id="966" name="Shape 966"/>
          <p:cNvSpPr/>
          <p:nvPr/>
        </p:nvSpPr>
        <p:spPr>
          <a:xfrm>
            <a:off x="817959" y="1716880"/>
            <a:ext cx="4973241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 algn="l">
              <a:defRPr sz="3600">
                <a:solidFill>
                  <a:srgbClr val="5E5E5E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2531" b="0" dirty="0"/>
              <a:t>T</a:t>
            </a:r>
            <a:r>
              <a:rPr sz="2531" b="0" dirty="0"/>
              <a:t>ransmission rate R bits/sec</a:t>
            </a:r>
          </a:p>
        </p:txBody>
      </p:sp>
      <p:sp>
        <p:nvSpPr>
          <p:cNvPr id="968" name="Shape 968"/>
          <p:cNvSpPr/>
          <p:nvPr/>
        </p:nvSpPr>
        <p:spPr>
          <a:xfrm>
            <a:off x="634008" y="5260958"/>
            <a:ext cx="4471392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 algn="l">
              <a:defRPr sz="3600">
                <a:solidFill>
                  <a:srgbClr val="5E5E5E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 b="0" dirty="0"/>
              <a:t>Average throughput = </a:t>
            </a:r>
          </a:p>
        </p:txBody>
      </p:sp>
      <p:sp>
        <p:nvSpPr>
          <p:cNvPr id="972" name="Shape 972"/>
          <p:cNvSpPr/>
          <p:nvPr/>
        </p:nvSpPr>
        <p:spPr>
          <a:xfrm>
            <a:off x="625078" y="4515329"/>
            <a:ext cx="2732484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5719" tIns="35719" rIns="35719" bIns="35719" anchor="ctr">
            <a:spAutoFit/>
          </a:bodyPr>
          <a:lstStyle>
            <a:lvl1pPr algn="l">
              <a:defRPr sz="3600">
                <a:solidFill>
                  <a:srgbClr val="5E5E5E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 b="0" dirty="0"/>
              <a:t>Transfer time</a:t>
            </a:r>
            <a:r>
              <a:rPr lang="en-US" sz="2531" b="0" dirty="0"/>
              <a:t> (T)</a:t>
            </a:r>
            <a:r>
              <a:rPr sz="2531" b="0" dirty="0"/>
              <a:t> =</a:t>
            </a:r>
          </a:p>
        </p:txBody>
      </p:sp>
      <p:sp>
        <p:nvSpPr>
          <p:cNvPr id="973" name="Shape 973"/>
          <p:cNvSpPr/>
          <p:nvPr/>
        </p:nvSpPr>
        <p:spPr>
          <a:xfrm>
            <a:off x="553641" y="2910844"/>
            <a:ext cx="3053953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 algn="l">
              <a:defRPr sz="3600">
                <a:solidFill>
                  <a:srgbClr val="5E5E5E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2531" b="0" dirty="0"/>
              <a:t>F</a:t>
            </a:r>
            <a:r>
              <a:rPr sz="2531" b="0" dirty="0"/>
              <a:t>ile of size F bits</a:t>
            </a:r>
          </a:p>
        </p:txBody>
      </p:sp>
      <p:sp>
        <p:nvSpPr>
          <p:cNvPr id="974" name="Shape 974"/>
          <p:cNvSpPr/>
          <p:nvPr/>
        </p:nvSpPr>
        <p:spPr>
          <a:xfrm>
            <a:off x="3910011" y="5253641"/>
            <a:ext cx="1838325" cy="5030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 algn="l">
              <a:defRPr sz="3600">
                <a:solidFill>
                  <a:srgbClr val="5E5E5E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2531" b="0" dirty="0"/>
              <a:t>F/T </a:t>
            </a:r>
            <a:r>
              <a:rPr lang="en-US" sz="2800" b="0" dirty="0"/>
              <a:t>≈</a:t>
            </a:r>
            <a:r>
              <a:rPr lang="en-US" sz="2531" b="0" dirty="0"/>
              <a:t> R</a:t>
            </a:r>
            <a:endParaRPr sz="2531" b="0" dirty="0"/>
          </a:p>
        </p:txBody>
      </p:sp>
      <p:sp>
        <p:nvSpPr>
          <p:cNvPr id="975" name="Shape 975"/>
          <p:cNvSpPr/>
          <p:nvPr/>
        </p:nvSpPr>
        <p:spPr>
          <a:xfrm>
            <a:off x="553641" y="3348399"/>
            <a:ext cx="3411141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 algn="l">
              <a:defRPr sz="3600">
                <a:solidFill>
                  <a:srgbClr val="5E5E5E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2531" b="0" dirty="0"/>
              <a:t>P</a:t>
            </a:r>
            <a:r>
              <a:rPr sz="2531" b="0" dirty="0"/>
              <a:t>ackets of size L bits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27C9B6-0B40-6B4A-8112-0211959A1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7A418-0CEB-9E4A-BA45-3B7D3D133EB9}" type="slidenum">
              <a:rPr lang="en-US" smtClean="0"/>
              <a:pPr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707476"/>
      </p:ext>
    </p:extLst>
  </p:cSld>
  <p:clrMapOvr>
    <a:masterClrMapping/>
  </p:clrMapOvr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9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9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9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9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9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9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9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9" grpId="0" animBg="1" advAuto="0"/>
      <p:bldP spid="960" grpId="0" animBg="1" advAuto="0"/>
      <p:bldP spid="965" grpId="0" animBg="1" advAuto="0"/>
      <p:bldP spid="966" grpId="0" animBg="1" advAuto="0"/>
      <p:bldP spid="968" grpId="0" animBg="1" advAuto="0"/>
      <p:bldP spid="972" grpId="0" animBg="1" advAuto="0"/>
      <p:bldP spid="973" grpId="0" animBg="1" advAuto="0"/>
      <p:bldP spid="974" grpId="0" animBg="1" advAuto="0"/>
      <p:bldP spid="975" grpId="0" animBg="1" advAuto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End-to-end throughput</a:t>
            </a:r>
          </a:p>
        </p:txBody>
      </p:sp>
      <p:sp>
        <p:nvSpPr>
          <p:cNvPr id="5" name="Shape 961"/>
          <p:cNvSpPr/>
          <p:nvPr/>
        </p:nvSpPr>
        <p:spPr>
          <a:xfrm>
            <a:off x="1074719" y="2486536"/>
            <a:ext cx="7137409" cy="2329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6" name="Shape 962"/>
          <p:cNvSpPr/>
          <p:nvPr/>
        </p:nvSpPr>
        <p:spPr>
          <a:xfrm>
            <a:off x="8001000" y="2309811"/>
            <a:ext cx="357188" cy="3571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7" name="Shape 964"/>
          <p:cNvSpPr/>
          <p:nvPr/>
        </p:nvSpPr>
        <p:spPr>
          <a:xfrm>
            <a:off x="848320" y="2309811"/>
            <a:ext cx="357188" cy="3571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 b="0"/>
          </a:p>
        </p:txBody>
      </p:sp>
      <p:sp>
        <p:nvSpPr>
          <p:cNvPr id="8" name="Shape 965"/>
          <p:cNvSpPr/>
          <p:nvPr/>
        </p:nvSpPr>
        <p:spPr>
          <a:xfrm flipH="1" flipV="1">
            <a:off x="1371600" y="2178480"/>
            <a:ext cx="0" cy="267691"/>
          </a:xfrm>
          <a:prstGeom prst="line">
            <a:avLst/>
          </a:prstGeom>
          <a:ln w="38100">
            <a:solidFill>
              <a:srgbClr val="5E5E5E"/>
            </a:solidFill>
            <a:miter lim="400000"/>
            <a:headEnd type="stealth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 b="0"/>
          </a:p>
        </p:txBody>
      </p:sp>
      <p:sp>
        <p:nvSpPr>
          <p:cNvPr id="9" name="Shape 966"/>
          <p:cNvSpPr/>
          <p:nvPr/>
        </p:nvSpPr>
        <p:spPr>
          <a:xfrm>
            <a:off x="817959" y="1716880"/>
            <a:ext cx="2992041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 algn="l">
              <a:defRPr sz="3600">
                <a:solidFill>
                  <a:srgbClr val="5E5E5E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2531" b="0" dirty="0"/>
              <a:t>T</a:t>
            </a:r>
            <a:r>
              <a:rPr sz="2531" b="0" dirty="0"/>
              <a:t>ransmission rate R</a:t>
            </a:r>
          </a:p>
        </p:txBody>
      </p:sp>
      <p:sp>
        <p:nvSpPr>
          <p:cNvPr id="10" name="Shape 973"/>
          <p:cNvSpPr/>
          <p:nvPr/>
        </p:nvSpPr>
        <p:spPr>
          <a:xfrm>
            <a:off x="553641" y="2910844"/>
            <a:ext cx="3053953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 algn="l">
              <a:defRPr sz="3600">
                <a:solidFill>
                  <a:srgbClr val="5E5E5E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2531" b="0" dirty="0"/>
              <a:t>F</a:t>
            </a:r>
            <a:r>
              <a:rPr sz="2531" b="0" dirty="0"/>
              <a:t>ile of size F bits</a:t>
            </a:r>
          </a:p>
        </p:txBody>
      </p:sp>
      <p:sp>
        <p:nvSpPr>
          <p:cNvPr id="11" name="Shape 975"/>
          <p:cNvSpPr/>
          <p:nvPr/>
        </p:nvSpPr>
        <p:spPr>
          <a:xfrm>
            <a:off x="553641" y="3348399"/>
            <a:ext cx="3411141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 algn="l">
              <a:defRPr sz="3600">
                <a:solidFill>
                  <a:srgbClr val="5E5E5E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2531" b="0" dirty="0"/>
              <a:t>P</a:t>
            </a:r>
            <a:r>
              <a:rPr sz="2531" b="0" dirty="0"/>
              <a:t>ackets of size L bits</a:t>
            </a:r>
          </a:p>
        </p:txBody>
      </p:sp>
      <p:sp>
        <p:nvSpPr>
          <p:cNvPr id="12" name="Shape 981"/>
          <p:cNvSpPr>
            <a:spLocks noChangeAspect="1"/>
          </p:cNvSpPr>
          <p:nvPr/>
        </p:nvSpPr>
        <p:spPr>
          <a:xfrm>
            <a:off x="4114799" y="2029336"/>
            <a:ext cx="914400" cy="914400"/>
          </a:xfrm>
          <a:prstGeom prst="roundRect">
            <a:avLst>
              <a:gd name="adj" fmla="val 11538"/>
            </a:avLst>
          </a:prstGeom>
          <a:solidFill>
            <a:srgbClr val="D6D6D6"/>
          </a:solidFill>
          <a:ln w="63500">
            <a:solidFill>
              <a:srgbClr val="424242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3" name="Shape 966"/>
          <p:cNvSpPr/>
          <p:nvPr/>
        </p:nvSpPr>
        <p:spPr>
          <a:xfrm>
            <a:off x="5129212" y="1716880"/>
            <a:ext cx="3862388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 algn="l">
              <a:defRPr sz="3600">
                <a:solidFill>
                  <a:srgbClr val="5E5E5E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2531" b="0" dirty="0"/>
              <a:t>T</a:t>
            </a:r>
            <a:r>
              <a:rPr sz="2531" b="0" dirty="0"/>
              <a:t>ransmission rate R</a:t>
            </a:r>
            <a:r>
              <a:rPr lang="en-US" sz="2531" b="0" dirty="0"/>
              <a:t>’ &gt; R</a:t>
            </a:r>
            <a:endParaRPr sz="2531" b="0" dirty="0"/>
          </a:p>
        </p:txBody>
      </p:sp>
      <p:sp>
        <p:nvSpPr>
          <p:cNvPr id="14" name="Shape 965"/>
          <p:cNvSpPr/>
          <p:nvPr/>
        </p:nvSpPr>
        <p:spPr>
          <a:xfrm flipH="1" flipV="1">
            <a:off x="5867400" y="2170709"/>
            <a:ext cx="0" cy="267691"/>
          </a:xfrm>
          <a:prstGeom prst="line">
            <a:avLst/>
          </a:prstGeom>
          <a:ln w="38100">
            <a:solidFill>
              <a:srgbClr val="5E5E5E"/>
            </a:solidFill>
            <a:miter lim="400000"/>
            <a:headEnd type="stealth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 b="0"/>
          </a:p>
        </p:txBody>
      </p:sp>
      <p:sp>
        <p:nvSpPr>
          <p:cNvPr id="15" name="Shape 968"/>
          <p:cNvSpPr/>
          <p:nvPr/>
        </p:nvSpPr>
        <p:spPr>
          <a:xfrm>
            <a:off x="634008" y="5260958"/>
            <a:ext cx="4471392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 algn="l">
              <a:defRPr sz="3600">
                <a:solidFill>
                  <a:srgbClr val="5E5E5E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531" b="0"/>
              <a:t>Average throughput = </a:t>
            </a:r>
          </a:p>
        </p:txBody>
      </p:sp>
      <p:sp>
        <p:nvSpPr>
          <p:cNvPr id="16" name="Shape 974"/>
          <p:cNvSpPr/>
          <p:nvPr/>
        </p:nvSpPr>
        <p:spPr>
          <a:xfrm>
            <a:off x="3910012" y="5274352"/>
            <a:ext cx="2185988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 algn="l">
              <a:defRPr sz="3600">
                <a:solidFill>
                  <a:srgbClr val="5E5E5E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2531" b="0">
                <a:solidFill>
                  <a:srgbClr val="0000FF"/>
                </a:solidFill>
              </a:rPr>
              <a:t>min{</a:t>
            </a:r>
            <a:r>
              <a:rPr sz="2531" b="0">
                <a:solidFill>
                  <a:srgbClr val="0000FF"/>
                </a:solidFill>
              </a:rPr>
              <a:t>R</a:t>
            </a:r>
            <a:r>
              <a:rPr lang="en-US" sz="2531" b="0">
                <a:solidFill>
                  <a:srgbClr val="0000FF"/>
                </a:solidFill>
              </a:rPr>
              <a:t>, R’} = R</a:t>
            </a:r>
            <a:endParaRPr sz="2531" b="0" dirty="0">
              <a:solidFill>
                <a:srgbClr val="0000FF"/>
              </a:solidFill>
            </a:endParaRPr>
          </a:p>
        </p:txBody>
      </p:sp>
      <p:sp>
        <p:nvSpPr>
          <p:cNvPr id="23" name="Shape 1001"/>
          <p:cNvSpPr/>
          <p:nvPr/>
        </p:nvSpPr>
        <p:spPr>
          <a:xfrm>
            <a:off x="2840396" y="4172890"/>
            <a:ext cx="4114800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l">
              <a:defRPr sz="3600"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800" b="0" dirty="0">
                <a:solidFill>
                  <a:srgbClr val="0000FF"/>
                </a:solidFill>
              </a:rPr>
              <a:t>bottleneck link</a:t>
            </a:r>
          </a:p>
        </p:txBody>
      </p:sp>
      <p:sp>
        <p:nvSpPr>
          <p:cNvPr id="24" name="Shape 1002"/>
          <p:cNvSpPr/>
          <p:nvPr/>
        </p:nvSpPr>
        <p:spPr>
          <a:xfrm flipH="1">
            <a:off x="3912028" y="2492393"/>
            <a:ext cx="0" cy="1737360"/>
          </a:xfrm>
          <a:prstGeom prst="line">
            <a:avLst/>
          </a:prstGeom>
          <a:ln w="38100">
            <a:solidFill>
              <a:srgbClr val="0000FF"/>
            </a:solidFill>
            <a:miter lim="400000"/>
            <a:headEnd type="stealth"/>
          </a:ln>
        </p:spPr>
        <p:txBody>
          <a:bodyPr lIns="0" tIns="0" rIns="0" bIns="0" anchor="ctr"/>
          <a:lstStyle/>
          <a:p>
            <a:pPr lvl="0"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2800" b="0">
              <a:solidFill>
                <a:srgbClr val="0000FF"/>
              </a:solidFill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D77E310F-EF3E-5845-A38F-15C57DB9E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7A418-0CEB-9E4A-BA45-3B7D3D133EB9}" type="slidenum">
              <a:rPr lang="en-US" smtClean="0"/>
              <a:pPr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745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 advAuto="0"/>
      <p:bldP spid="14" grpId="0" animBg="1" advAuto="0"/>
      <p:bldP spid="15" grpId="0" animBg="1" advAuto="0"/>
      <p:bldP spid="16" grpId="0" animBg="1" advAuto="0"/>
      <p:bldP spid="23" grpId="0" animBg="1" advAuto="0"/>
      <p:bldP spid="24" grpId="0" animBg="1" advAuto="0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Summary</a:t>
            </a:r>
          </a:p>
        </p:txBody>
      </p:sp>
      <p:sp>
        <p:nvSpPr>
          <p:cNvPr id="259" name="Shape 25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How is the network shared?</a:t>
            </a:r>
          </a:p>
          <a:p>
            <a:pPr lvl="1"/>
            <a:r>
              <a:rPr lang="en-US" dirty="0"/>
              <a:t>On-demand or via reservation</a:t>
            </a:r>
          </a:p>
          <a:p>
            <a:pPr lvl="0"/>
            <a:r>
              <a:rPr lang="en-US" dirty="0"/>
              <a:t>How do we evaluate a network? </a:t>
            </a:r>
          </a:p>
          <a:p>
            <a:pPr lvl="1"/>
            <a:r>
              <a:rPr lang="en-US" dirty="0"/>
              <a:t>Bandwidth, delay, loss, …</a:t>
            </a:r>
          </a:p>
          <a:p>
            <a:pPr lvl="0"/>
            <a:r>
              <a:rPr lang="en-US" dirty="0">
                <a:solidFill>
                  <a:schemeClr val="accent2">
                    <a:lumMod val="50000"/>
                    <a:lumOff val="50000"/>
                  </a:schemeClr>
                </a:solidFill>
              </a:rPr>
              <a:t>What is a network made of?</a:t>
            </a:r>
          </a:p>
          <a:p>
            <a:pPr lvl="1"/>
            <a:r>
              <a:rPr lang="en-US" dirty="0">
                <a:solidFill>
                  <a:schemeClr val="accent2">
                    <a:lumMod val="50000"/>
                    <a:lumOff val="50000"/>
                  </a:schemeClr>
                </a:solidFill>
              </a:rPr>
              <a:t>Whatever physical infrastructure exist</a:t>
            </a:r>
          </a:p>
          <a:p>
            <a:pPr lvl="1"/>
            <a:r>
              <a:rPr lang="en-US" dirty="0">
                <a:solidFill>
                  <a:srgbClr val="0000FF"/>
                </a:solidFill>
              </a:rPr>
              <a:t>See backup slides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0E16B4-EF89-1949-9011-D69B3A375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976286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CA70B7-3E67-4D4A-8338-9ABE5F581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00183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network made of?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72135F7-A021-DF40-807A-9CBDE23DD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2EB77-FB6C-2244-A076-ADF097535D48}" type="slidenum">
              <a:rPr lang="en-US" smtClean="0"/>
              <a:pPr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5999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What is a network?	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system of “links” that interconnect “nodes” in order to move “information” between nodes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rgbClr val="0000FF"/>
                </a:solidFill>
              </a:rPr>
              <a:t>We will focus primarily on the Internet</a:t>
            </a:r>
          </a:p>
          <a:p>
            <a:endParaRPr lang="en-US" dirty="0"/>
          </a:p>
        </p:txBody>
      </p:sp>
      <p:sp>
        <p:nvSpPr>
          <p:cNvPr id="4" name="Oval 3"/>
          <p:cNvSpPr/>
          <p:nvPr/>
        </p:nvSpPr>
        <p:spPr bwMode="auto">
          <a:xfrm>
            <a:off x="4038600" y="3124200"/>
            <a:ext cx="304800" cy="3048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>
              <a:defRPr/>
            </a:pPr>
            <a:endParaRPr lang="en-US">
              <a:ea typeface="ＭＳ Ｐゴシック" charset="0"/>
              <a:cs typeface="ＭＳ Ｐゴシック" charset="0"/>
            </a:endParaRPr>
          </a:p>
        </p:txBody>
      </p:sp>
      <p:sp>
        <p:nvSpPr>
          <p:cNvPr id="5" name="Oval 4"/>
          <p:cNvSpPr/>
          <p:nvPr/>
        </p:nvSpPr>
        <p:spPr bwMode="auto">
          <a:xfrm>
            <a:off x="3352800" y="3886200"/>
            <a:ext cx="304800" cy="3048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>
              <a:defRPr/>
            </a:pPr>
            <a:endParaRPr lang="en-US"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Oval 5"/>
          <p:cNvSpPr/>
          <p:nvPr/>
        </p:nvSpPr>
        <p:spPr bwMode="auto">
          <a:xfrm>
            <a:off x="4038600" y="4724400"/>
            <a:ext cx="304800" cy="3048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>
              <a:defRPr/>
            </a:pPr>
            <a:endParaRPr lang="en-US">
              <a:ea typeface="ＭＳ Ｐゴシック" charset="0"/>
              <a:cs typeface="ＭＳ Ｐゴシック" charset="0"/>
            </a:endParaRPr>
          </a:p>
        </p:txBody>
      </p:sp>
      <p:sp>
        <p:nvSpPr>
          <p:cNvPr id="7" name="Oval 6"/>
          <p:cNvSpPr/>
          <p:nvPr/>
        </p:nvSpPr>
        <p:spPr bwMode="auto">
          <a:xfrm>
            <a:off x="4038600" y="3886200"/>
            <a:ext cx="304800" cy="3048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>
              <a:defRPr/>
            </a:pPr>
            <a:endParaRPr lang="en-US">
              <a:ea typeface="ＭＳ Ｐゴシック" charset="0"/>
              <a:cs typeface="ＭＳ Ｐゴシック" charset="0"/>
            </a:endParaRPr>
          </a:p>
        </p:txBody>
      </p:sp>
      <p:sp>
        <p:nvSpPr>
          <p:cNvPr id="8" name="Oval 7"/>
          <p:cNvSpPr/>
          <p:nvPr/>
        </p:nvSpPr>
        <p:spPr bwMode="auto">
          <a:xfrm>
            <a:off x="4648200" y="3886200"/>
            <a:ext cx="304800" cy="3048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>
              <a:defRPr/>
            </a:pPr>
            <a:endParaRPr lang="en-US">
              <a:ea typeface="ＭＳ Ｐゴシック" charset="0"/>
              <a:cs typeface="ＭＳ Ｐゴシック" charset="0"/>
            </a:endParaRPr>
          </a:p>
        </p:txBody>
      </p:sp>
      <p:sp>
        <p:nvSpPr>
          <p:cNvPr id="9" name="Oval 8"/>
          <p:cNvSpPr/>
          <p:nvPr/>
        </p:nvSpPr>
        <p:spPr bwMode="auto">
          <a:xfrm>
            <a:off x="5257800" y="4267200"/>
            <a:ext cx="304800" cy="3048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>
              <a:defRPr/>
            </a:pPr>
            <a:endParaRPr lang="en-US">
              <a:ea typeface="ＭＳ Ｐゴシック" charset="0"/>
              <a:cs typeface="ＭＳ Ｐゴシック" charset="0"/>
            </a:endParaRPr>
          </a:p>
        </p:txBody>
      </p:sp>
      <p:sp>
        <p:nvSpPr>
          <p:cNvPr id="10" name="Oval 9"/>
          <p:cNvSpPr/>
          <p:nvPr/>
        </p:nvSpPr>
        <p:spPr bwMode="auto">
          <a:xfrm>
            <a:off x="5257800" y="3505200"/>
            <a:ext cx="304800" cy="3048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>
              <a:defRPr/>
            </a:pPr>
            <a:endParaRPr lang="en-US">
              <a:ea typeface="ＭＳ Ｐゴシック" charset="0"/>
              <a:cs typeface="ＭＳ Ｐゴシック" charset="0"/>
            </a:endParaRPr>
          </a:p>
        </p:txBody>
      </p:sp>
      <p:sp>
        <p:nvSpPr>
          <p:cNvPr id="11" name="Oval 10"/>
          <p:cNvSpPr/>
          <p:nvPr/>
        </p:nvSpPr>
        <p:spPr bwMode="auto">
          <a:xfrm>
            <a:off x="2667000" y="3276600"/>
            <a:ext cx="304800" cy="3048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>
              <a:defRPr/>
            </a:pPr>
            <a:endParaRPr lang="en-US">
              <a:ea typeface="ＭＳ Ｐゴシック" charset="0"/>
              <a:cs typeface="ＭＳ Ｐゴシック" charset="0"/>
            </a:endParaRPr>
          </a:p>
        </p:txBody>
      </p:sp>
      <p:sp>
        <p:nvSpPr>
          <p:cNvPr id="12" name="Oval 11"/>
          <p:cNvSpPr/>
          <p:nvPr/>
        </p:nvSpPr>
        <p:spPr bwMode="auto">
          <a:xfrm>
            <a:off x="2667000" y="3886200"/>
            <a:ext cx="304800" cy="3048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>
              <a:defRPr/>
            </a:pPr>
            <a:endParaRPr lang="en-US">
              <a:ea typeface="ＭＳ Ｐゴシック" charset="0"/>
              <a:cs typeface="ＭＳ Ｐゴシック" charset="0"/>
            </a:endParaRPr>
          </a:p>
        </p:txBody>
      </p:sp>
      <p:sp>
        <p:nvSpPr>
          <p:cNvPr id="13" name="Oval 12"/>
          <p:cNvSpPr/>
          <p:nvPr/>
        </p:nvSpPr>
        <p:spPr bwMode="auto">
          <a:xfrm>
            <a:off x="2667000" y="4495800"/>
            <a:ext cx="304800" cy="304800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>
              <a:defRPr/>
            </a:pPr>
            <a:endParaRPr lang="en-US">
              <a:ea typeface="ＭＳ Ｐゴシック" charset="0"/>
              <a:cs typeface="ＭＳ Ｐゴシック" charset="0"/>
            </a:endParaRPr>
          </a:p>
        </p:txBody>
      </p:sp>
      <p:cxnSp>
        <p:nvCxnSpPr>
          <p:cNvPr id="35853" name="Straight Connector 14"/>
          <p:cNvCxnSpPr>
            <a:cxnSpLocks noChangeShapeType="1"/>
            <a:stCxn id="11" idx="5"/>
            <a:endCxn id="5" idx="1"/>
          </p:cNvCxnSpPr>
          <p:nvPr/>
        </p:nvCxnSpPr>
        <p:spPr bwMode="auto">
          <a:xfrm>
            <a:off x="2927350" y="3536950"/>
            <a:ext cx="469900" cy="3937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854" name="Straight Connector 15"/>
          <p:cNvCxnSpPr>
            <a:cxnSpLocks noChangeShapeType="1"/>
            <a:stCxn id="12" idx="6"/>
            <a:endCxn id="5" idx="2"/>
          </p:cNvCxnSpPr>
          <p:nvPr/>
        </p:nvCxnSpPr>
        <p:spPr bwMode="auto">
          <a:xfrm>
            <a:off x="2971800" y="4038600"/>
            <a:ext cx="381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855" name="Straight Connector 18"/>
          <p:cNvCxnSpPr>
            <a:cxnSpLocks noChangeShapeType="1"/>
            <a:stCxn id="13" idx="7"/>
            <a:endCxn id="5" idx="3"/>
          </p:cNvCxnSpPr>
          <p:nvPr/>
        </p:nvCxnSpPr>
        <p:spPr bwMode="auto">
          <a:xfrm flipV="1">
            <a:off x="2927350" y="4146550"/>
            <a:ext cx="469900" cy="3937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856" name="Straight Connector 21"/>
          <p:cNvCxnSpPr>
            <a:cxnSpLocks noChangeShapeType="1"/>
            <a:stCxn id="6" idx="0"/>
            <a:endCxn id="7" idx="4"/>
          </p:cNvCxnSpPr>
          <p:nvPr/>
        </p:nvCxnSpPr>
        <p:spPr bwMode="auto">
          <a:xfrm flipV="1">
            <a:off x="4191000" y="4191000"/>
            <a:ext cx="0" cy="533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857" name="Straight Connector 24"/>
          <p:cNvCxnSpPr>
            <a:cxnSpLocks noChangeShapeType="1"/>
            <a:stCxn id="7" idx="0"/>
            <a:endCxn id="4" idx="4"/>
          </p:cNvCxnSpPr>
          <p:nvPr/>
        </p:nvCxnSpPr>
        <p:spPr bwMode="auto">
          <a:xfrm flipV="1">
            <a:off x="4191000" y="3429000"/>
            <a:ext cx="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858" name="Straight Connector 28"/>
          <p:cNvCxnSpPr>
            <a:cxnSpLocks noChangeShapeType="1"/>
            <a:stCxn id="5" idx="6"/>
            <a:endCxn id="7" idx="2"/>
          </p:cNvCxnSpPr>
          <p:nvPr/>
        </p:nvCxnSpPr>
        <p:spPr bwMode="auto">
          <a:xfrm>
            <a:off x="3657600" y="4038600"/>
            <a:ext cx="381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859" name="Straight Connector 32"/>
          <p:cNvCxnSpPr>
            <a:cxnSpLocks noChangeShapeType="1"/>
            <a:stCxn id="8" idx="2"/>
            <a:endCxn id="7" idx="6"/>
          </p:cNvCxnSpPr>
          <p:nvPr/>
        </p:nvCxnSpPr>
        <p:spPr bwMode="auto">
          <a:xfrm flipH="1">
            <a:off x="4343400" y="4038600"/>
            <a:ext cx="304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860" name="Straight Connector 35"/>
          <p:cNvCxnSpPr>
            <a:cxnSpLocks noChangeShapeType="1"/>
            <a:stCxn id="8" idx="7"/>
            <a:endCxn id="10" idx="3"/>
          </p:cNvCxnSpPr>
          <p:nvPr/>
        </p:nvCxnSpPr>
        <p:spPr bwMode="auto">
          <a:xfrm flipV="1">
            <a:off x="4908550" y="3765550"/>
            <a:ext cx="393700" cy="1651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861" name="Straight Connector 38"/>
          <p:cNvCxnSpPr>
            <a:cxnSpLocks noChangeShapeType="1"/>
            <a:stCxn id="8" idx="5"/>
            <a:endCxn id="9" idx="1"/>
          </p:cNvCxnSpPr>
          <p:nvPr/>
        </p:nvCxnSpPr>
        <p:spPr bwMode="auto">
          <a:xfrm>
            <a:off x="4908550" y="4146550"/>
            <a:ext cx="393700" cy="1651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862" name="Straight Connector 47"/>
          <p:cNvCxnSpPr>
            <a:cxnSpLocks noChangeShapeType="1"/>
            <a:stCxn id="5" idx="7"/>
            <a:endCxn id="4" idx="3"/>
          </p:cNvCxnSpPr>
          <p:nvPr/>
        </p:nvCxnSpPr>
        <p:spPr bwMode="auto">
          <a:xfrm flipV="1">
            <a:off x="3613150" y="3384550"/>
            <a:ext cx="469900" cy="5461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863" name="Straight Connector 50"/>
          <p:cNvCxnSpPr>
            <a:cxnSpLocks noChangeShapeType="1"/>
            <a:stCxn id="5" idx="5"/>
            <a:endCxn id="6" idx="1"/>
          </p:cNvCxnSpPr>
          <p:nvPr/>
        </p:nvCxnSpPr>
        <p:spPr bwMode="auto">
          <a:xfrm>
            <a:off x="3613150" y="4146550"/>
            <a:ext cx="469900" cy="6223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864" name="Straight Connector 52"/>
          <p:cNvCxnSpPr>
            <a:cxnSpLocks noChangeShapeType="1"/>
            <a:stCxn id="4" idx="5"/>
            <a:endCxn id="8" idx="1"/>
          </p:cNvCxnSpPr>
          <p:nvPr/>
        </p:nvCxnSpPr>
        <p:spPr bwMode="auto">
          <a:xfrm>
            <a:off x="4298950" y="3384550"/>
            <a:ext cx="393700" cy="5461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7" name="Date Placeholder 3"/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FF8EB5-9854-0A42-A915-32B0FE4D2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76632375-0665-694B-8D83-DFC566AA2E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260972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network made of?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7" name="Shape 105"/>
          <p:cNvSpPr/>
          <p:nvPr/>
        </p:nvSpPr>
        <p:spPr>
          <a:xfrm>
            <a:off x="5106988" y="3697288"/>
            <a:ext cx="2751137" cy="16065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7"/>
                </a:cubicBezTo>
                <a:cubicBezTo>
                  <a:pt x="12954" y="20639"/>
                  <a:pt x="6724" y="20639"/>
                  <a:pt x="2882" y="16797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8" name="Shape 106"/>
          <p:cNvSpPr/>
          <p:nvPr/>
        </p:nvSpPr>
        <p:spPr>
          <a:xfrm>
            <a:off x="2071688" y="1946275"/>
            <a:ext cx="3643312" cy="19018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9" name="Shape 107"/>
          <p:cNvSpPr/>
          <p:nvPr/>
        </p:nvSpPr>
        <p:spPr>
          <a:xfrm>
            <a:off x="1098550" y="4241800"/>
            <a:ext cx="2820988" cy="16430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0" name="Shape 108"/>
          <p:cNvSpPr>
            <a:spLocks noChangeShapeType="1"/>
          </p:cNvSpPr>
          <p:nvPr/>
        </p:nvSpPr>
        <p:spPr bwMode="auto">
          <a:xfrm>
            <a:off x="3827463" y="1935163"/>
            <a:ext cx="315912" cy="1201737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11" name="Shape 109"/>
          <p:cNvSpPr>
            <a:spLocks noChangeShapeType="1"/>
          </p:cNvSpPr>
          <p:nvPr/>
        </p:nvSpPr>
        <p:spPr bwMode="auto">
          <a:xfrm flipH="1" flipV="1">
            <a:off x="6262688" y="4391025"/>
            <a:ext cx="2073275" cy="862013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12" name="Shape 110"/>
          <p:cNvSpPr>
            <a:spLocks noChangeShapeType="1"/>
          </p:cNvSpPr>
          <p:nvPr/>
        </p:nvSpPr>
        <p:spPr bwMode="auto">
          <a:xfrm flipH="1">
            <a:off x="701675" y="4911725"/>
            <a:ext cx="2286000" cy="1169988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13" name="Shape 112"/>
          <p:cNvSpPr>
            <a:spLocks noChangeShapeType="1"/>
          </p:cNvSpPr>
          <p:nvPr/>
        </p:nvSpPr>
        <p:spPr bwMode="auto">
          <a:xfrm>
            <a:off x="2041525" y="2679700"/>
            <a:ext cx="2009775" cy="425450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14" name="Shape 113"/>
          <p:cNvSpPr>
            <a:spLocks noChangeShapeType="1"/>
          </p:cNvSpPr>
          <p:nvPr/>
        </p:nvSpPr>
        <p:spPr bwMode="auto">
          <a:xfrm>
            <a:off x="1163638" y="4445000"/>
            <a:ext cx="1844675" cy="425450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15" name="Shape 114"/>
          <p:cNvSpPr>
            <a:spLocks noChangeShapeType="1"/>
          </p:cNvSpPr>
          <p:nvPr/>
        </p:nvSpPr>
        <p:spPr bwMode="auto">
          <a:xfrm flipH="1">
            <a:off x="2403475" y="4911725"/>
            <a:ext cx="638175" cy="979488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16" name="Shape 115"/>
          <p:cNvSpPr/>
          <p:nvPr/>
        </p:nvSpPr>
        <p:spPr>
          <a:xfrm>
            <a:off x="1857375" y="2490788"/>
            <a:ext cx="357188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7" name="Shape 116"/>
          <p:cNvSpPr/>
          <p:nvPr/>
        </p:nvSpPr>
        <p:spPr>
          <a:xfrm>
            <a:off x="1009650" y="4259263"/>
            <a:ext cx="357188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8" name="Shape 117"/>
          <p:cNvSpPr/>
          <p:nvPr/>
        </p:nvSpPr>
        <p:spPr>
          <a:xfrm>
            <a:off x="2197100" y="5749925"/>
            <a:ext cx="357188" cy="358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9" name="Shape 118"/>
          <p:cNvSpPr>
            <a:spLocks noChangeShapeType="1"/>
          </p:cNvSpPr>
          <p:nvPr/>
        </p:nvSpPr>
        <p:spPr bwMode="auto">
          <a:xfrm>
            <a:off x="2136775" y="1754188"/>
            <a:ext cx="1882775" cy="1308100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20" name="Shape 119"/>
          <p:cNvSpPr>
            <a:spLocks noChangeShapeType="1"/>
          </p:cNvSpPr>
          <p:nvPr/>
        </p:nvSpPr>
        <p:spPr bwMode="auto">
          <a:xfrm>
            <a:off x="2795588" y="1860550"/>
            <a:ext cx="1255712" cy="1190625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21" name="Shape 120"/>
          <p:cNvSpPr/>
          <p:nvPr/>
        </p:nvSpPr>
        <p:spPr>
          <a:xfrm>
            <a:off x="1955800" y="1527175"/>
            <a:ext cx="357188" cy="3571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22" name="Shape 121"/>
          <p:cNvSpPr/>
          <p:nvPr/>
        </p:nvSpPr>
        <p:spPr>
          <a:xfrm>
            <a:off x="2616200" y="1660525"/>
            <a:ext cx="357188" cy="3571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23" name="Shape 122"/>
          <p:cNvSpPr>
            <a:spLocks noChangeShapeType="1"/>
          </p:cNvSpPr>
          <p:nvPr/>
        </p:nvSpPr>
        <p:spPr bwMode="auto">
          <a:xfrm flipV="1">
            <a:off x="1063625" y="4859338"/>
            <a:ext cx="1944688" cy="563562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24" name="Shape 123"/>
          <p:cNvSpPr/>
          <p:nvPr/>
        </p:nvSpPr>
        <p:spPr>
          <a:xfrm>
            <a:off x="901700" y="5249863"/>
            <a:ext cx="357188" cy="358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25" name="Shape 124"/>
          <p:cNvSpPr>
            <a:spLocks noChangeShapeType="1"/>
          </p:cNvSpPr>
          <p:nvPr/>
        </p:nvSpPr>
        <p:spPr bwMode="auto">
          <a:xfrm flipH="1">
            <a:off x="6242050" y="3646488"/>
            <a:ext cx="1743075" cy="733425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26" name="Shape 125"/>
          <p:cNvSpPr>
            <a:spLocks noChangeShapeType="1"/>
          </p:cNvSpPr>
          <p:nvPr/>
        </p:nvSpPr>
        <p:spPr bwMode="auto">
          <a:xfrm>
            <a:off x="6305550" y="4433888"/>
            <a:ext cx="765175" cy="977900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27" name="Shape 126"/>
          <p:cNvSpPr/>
          <p:nvPr/>
        </p:nvSpPr>
        <p:spPr>
          <a:xfrm>
            <a:off x="7821613" y="3455988"/>
            <a:ext cx="358775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28" name="Shape 127"/>
          <p:cNvSpPr/>
          <p:nvPr/>
        </p:nvSpPr>
        <p:spPr>
          <a:xfrm>
            <a:off x="6902450" y="5249863"/>
            <a:ext cx="357188" cy="358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29" name="Shape 128"/>
          <p:cNvSpPr>
            <a:spLocks noChangeShapeType="1"/>
          </p:cNvSpPr>
          <p:nvPr/>
        </p:nvSpPr>
        <p:spPr bwMode="auto">
          <a:xfrm flipH="1" flipV="1">
            <a:off x="6305550" y="4359275"/>
            <a:ext cx="1668463" cy="425450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0" name="Shape 129"/>
          <p:cNvSpPr/>
          <p:nvPr/>
        </p:nvSpPr>
        <p:spPr>
          <a:xfrm>
            <a:off x="7821613" y="4633913"/>
            <a:ext cx="358775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31" name="Shape 130"/>
          <p:cNvSpPr/>
          <p:nvPr/>
        </p:nvSpPr>
        <p:spPr>
          <a:xfrm>
            <a:off x="554038" y="5875338"/>
            <a:ext cx="357187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32" name="Shape 131"/>
          <p:cNvSpPr/>
          <p:nvPr/>
        </p:nvSpPr>
        <p:spPr>
          <a:xfrm>
            <a:off x="8143875" y="5054600"/>
            <a:ext cx="357188" cy="3571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33" name="Shape 132"/>
          <p:cNvSpPr>
            <a:spLocks noChangeShapeType="1"/>
          </p:cNvSpPr>
          <p:nvPr/>
        </p:nvSpPr>
        <p:spPr bwMode="auto">
          <a:xfrm>
            <a:off x="4040188" y="3114675"/>
            <a:ext cx="2254250" cy="1276350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4" name="Shape 133"/>
          <p:cNvSpPr>
            <a:spLocks noChangeShapeType="1"/>
          </p:cNvSpPr>
          <p:nvPr/>
        </p:nvSpPr>
        <p:spPr bwMode="auto">
          <a:xfrm flipH="1">
            <a:off x="3051175" y="3114675"/>
            <a:ext cx="1052513" cy="1712913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5" name="Shape 134"/>
          <p:cNvSpPr>
            <a:spLocks noChangeShapeType="1"/>
          </p:cNvSpPr>
          <p:nvPr/>
        </p:nvSpPr>
        <p:spPr bwMode="auto">
          <a:xfrm flipH="1">
            <a:off x="3062288" y="4391025"/>
            <a:ext cx="3243262" cy="500063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6" name="Shape 138"/>
          <p:cNvSpPr/>
          <p:nvPr/>
        </p:nvSpPr>
        <p:spPr>
          <a:xfrm>
            <a:off x="3875088" y="2867025"/>
            <a:ext cx="447675" cy="446088"/>
          </a:xfrm>
          <a:prstGeom prst="roundRect">
            <a:avLst>
              <a:gd name="adj" fmla="val 30000"/>
            </a:avLst>
          </a:prstGeom>
          <a:solidFill>
            <a:srgbClr val="42424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37" name="Shape 139"/>
          <p:cNvSpPr/>
          <p:nvPr/>
        </p:nvSpPr>
        <p:spPr>
          <a:xfrm>
            <a:off x="2830513" y="4652963"/>
            <a:ext cx="446087" cy="446087"/>
          </a:xfrm>
          <a:prstGeom prst="roundRect">
            <a:avLst>
              <a:gd name="adj" fmla="val 30000"/>
            </a:avLst>
          </a:prstGeom>
          <a:solidFill>
            <a:srgbClr val="42424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38" name="Shape 140"/>
          <p:cNvSpPr/>
          <p:nvPr/>
        </p:nvSpPr>
        <p:spPr>
          <a:xfrm>
            <a:off x="6062663" y="4170363"/>
            <a:ext cx="447675" cy="446087"/>
          </a:xfrm>
          <a:prstGeom prst="roundRect">
            <a:avLst>
              <a:gd name="adj" fmla="val 30000"/>
            </a:avLst>
          </a:prstGeom>
          <a:solidFill>
            <a:srgbClr val="42424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39" name="Shape 141"/>
          <p:cNvSpPr/>
          <p:nvPr/>
        </p:nvSpPr>
        <p:spPr>
          <a:xfrm>
            <a:off x="3643313" y="1697038"/>
            <a:ext cx="357187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44" name="Shape 94"/>
          <p:cNvSpPr>
            <a:spLocks noChangeArrowheads="1"/>
          </p:cNvSpPr>
          <p:nvPr/>
        </p:nvSpPr>
        <p:spPr bwMode="auto">
          <a:xfrm>
            <a:off x="4057650" y="2155825"/>
            <a:ext cx="609600" cy="501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7" tIns="35717" rIns="35717" bIns="35717" anchor="ctr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sz="2800" b="0" dirty="0">
                <a:solidFill>
                  <a:schemeClr val="accent2"/>
                </a:solidFill>
                <a:latin typeface="Arial" charset="0"/>
                <a:sym typeface="Calibri" charset="0"/>
              </a:rPr>
              <a:t>link</a:t>
            </a:r>
          </a:p>
        </p:txBody>
      </p:sp>
      <p:sp>
        <p:nvSpPr>
          <p:cNvPr id="45" name="Shape 56"/>
          <p:cNvSpPr>
            <a:spLocks noChangeArrowheads="1"/>
          </p:cNvSpPr>
          <p:nvPr/>
        </p:nvSpPr>
        <p:spPr bwMode="auto">
          <a:xfrm>
            <a:off x="5683250" y="3640138"/>
            <a:ext cx="1141413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7" tIns="35717" rIns="35717" bIns="35717" anchor="ctr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sz="3000" b="0" dirty="0">
                <a:solidFill>
                  <a:srgbClr val="000000"/>
                </a:solidFill>
                <a:latin typeface="Arial" charset="0"/>
                <a:sym typeface="Calibri" charset="0"/>
              </a:rPr>
              <a:t>switch</a:t>
            </a:r>
          </a:p>
        </p:txBody>
      </p:sp>
      <p:sp>
        <p:nvSpPr>
          <p:cNvPr id="46" name="Shape 31"/>
          <p:cNvSpPr>
            <a:spLocks noChangeArrowheads="1"/>
          </p:cNvSpPr>
          <p:nvPr/>
        </p:nvSpPr>
        <p:spPr bwMode="auto">
          <a:xfrm>
            <a:off x="228600" y="3708400"/>
            <a:ext cx="2089150" cy="503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5717" tIns="35717" rIns="35717" bIns="35717" anchor="ctr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sz="2800" b="0" dirty="0">
                <a:solidFill>
                  <a:schemeClr val="accent2"/>
                </a:solidFill>
                <a:latin typeface="Arial" charset="0"/>
                <a:sym typeface="Calibri" charset="0"/>
              </a:rPr>
              <a:t>end-system</a:t>
            </a:r>
          </a:p>
        </p:txBody>
      </p:sp>
      <p:sp>
        <p:nvSpPr>
          <p:cNvPr id="47" name="Shape 142"/>
          <p:cNvSpPr>
            <a:spLocks noChangeArrowheads="1"/>
          </p:cNvSpPr>
          <p:nvPr/>
        </p:nvSpPr>
        <p:spPr bwMode="auto">
          <a:xfrm>
            <a:off x="2509838" y="5810250"/>
            <a:ext cx="4402137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5717" tIns="35717" rIns="35717" bIns="35717" anchor="ctr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sz="3000" b="0" dirty="0">
                <a:solidFill>
                  <a:srgbClr val="333399"/>
                </a:solidFill>
                <a:latin typeface="Arial" charset="0"/>
                <a:sym typeface="Calibri" charset="0"/>
              </a:rPr>
              <a:t>Internet Service Provider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8EB1798-D3E3-1140-8207-0B115B6C9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57667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network made of?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7" name="Shape 105"/>
          <p:cNvSpPr/>
          <p:nvPr/>
        </p:nvSpPr>
        <p:spPr>
          <a:xfrm>
            <a:off x="5106988" y="3697288"/>
            <a:ext cx="2751137" cy="16065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7"/>
                </a:cubicBezTo>
                <a:cubicBezTo>
                  <a:pt x="12954" y="20639"/>
                  <a:pt x="6724" y="20639"/>
                  <a:pt x="2882" y="16797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bg1">
              <a:lumMod val="8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8" name="Shape 106"/>
          <p:cNvSpPr/>
          <p:nvPr/>
        </p:nvSpPr>
        <p:spPr>
          <a:xfrm>
            <a:off x="2071688" y="1946275"/>
            <a:ext cx="3643312" cy="19018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9" name="Shape 107"/>
          <p:cNvSpPr/>
          <p:nvPr/>
        </p:nvSpPr>
        <p:spPr>
          <a:xfrm>
            <a:off x="1098550" y="4241800"/>
            <a:ext cx="2820988" cy="16430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bg1">
              <a:lumMod val="8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0" name="Shape 108"/>
          <p:cNvSpPr>
            <a:spLocks noChangeShapeType="1"/>
          </p:cNvSpPr>
          <p:nvPr/>
        </p:nvSpPr>
        <p:spPr bwMode="auto">
          <a:xfrm>
            <a:off x="3827463" y="1935163"/>
            <a:ext cx="315912" cy="1201737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11" name="Shape 109"/>
          <p:cNvSpPr>
            <a:spLocks noChangeShapeType="1"/>
          </p:cNvSpPr>
          <p:nvPr/>
        </p:nvSpPr>
        <p:spPr bwMode="auto">
          <a:xfrm flipH="1" flipV="1">
            <a:off x="6262688" y="4391025"/>
            <a:ext cx="2073275" cy="862013"/>
          </a:xfrm>
          <a:prstGeom prst="line">
            <a:avLst/>
          </a:prstGeom>
          <a:noFill/>
          <a:ln w="63500">
            <a:solidFill>
              <a:schemeClr val="bg1">
                <a:lumMod val="65000"/>
              </a:schemeClr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12" name="Shape 110"/>
          <p:cNvSpPr>
            <a:spLocks noChangeShapeType="1"/>
          </p:cNvSpPr>
          <p:nvPr/>
        </p:nvSpPr>
        <p:spPr bwMode="auto">
          <a:xfrm flipH="1">
            <a:off x="701675" y="4911725"/>
            <a:ext cx="2286000" cy="1169988"/>
          </a:xfrm>
          <a:prstGeom prst="line">
            <a:avLst/>
          </a:prstGeom>
          <a:noFill/>
          <a:ln w="63500">
            <a:solidFill>
              <a:schemeClr val="bg1">
                <a:lumMod val="65000"/>
              </a:schemeClr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13" name="Shape 112"/>
          <p:cNvSpPr>
            <a:spLocks noChangeShapeType="1"/>
          </p:cNvSpPr>
          <p:nvPr/>
        </p:nvSpPr>
        <p:spPr bwMode="auto">
          <a:xfrm>
            <a:off x="2041525" y="2679700"/>
            <a:ext cx="2009775" cy="425450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14" name="Shape 113"/>
          <p:cNvSpPr>
            <a:spLocks noChangeShapeType="1"/>
          </p:cNvSpPr>
          <p:nvPr/>
        </p:nvSpPr>
        <p:spPr bwMode="auto">
          <a:xfrm>
            <a:off x="1163638" y="4445000"/>
            <a:ext cx="1844675" cy="425450"/>
          </a:xfrm>
          <a:prstGeom prst="line">
            <a:avLst/>
          </a:prstGeom>
          <a:noFill/>
          <a:ln w="63500">
            <a:solidFill>
              <a:schemeClr val="bg1">
                <a:lumMod val="65000"/>
              </a:schemeClr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15" name="Shape 114"/>
          <p:cNvSpPr>
            <a:spLocks noChangeShapeType="1"/>
          </p:cNvSpPr>
          <p:nvPr/>
        </p:nvSpPr>
        <p:spPr bwMode="auto">
          <a:xfrm flipH="1">
            <a:off x="2403475" y="4911725"/>
            <a:ext cx="638175" cy="979488"/>
          </a:xfrm>
          <a:prstGeom prst="line">
            <a:avLst/>
          </a:prstGeom>
          <a:noFill/>
          <a:ln w="63500">
            <a:solidFill>
              <a:schemeClr val="bg1">
                <a:lumMod val="65000"/>
              </a:schemeClr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16" name="Shape 115"/>
          <p:cNvSpPr/>
          <p:nvPr/>
        </p:nvSpPr>
        <p:spPr>
          <a:xfrm>
            <a:off x="1857375" y="2490788"/>
            <a:ext cx="357188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7" name="Shape 116"/>
          <p:cNvSpPr/>
          <p:nvPr/>
        </p:nvSpPr>
        <p:spPr>
          <a:xfrm>
            <a:off x="1009650" y="4259263"/>
            <a:ext cx="357188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bg1">
              <a:lumMod val="6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8" name="Shape 117"/>
          <p:cNvSpPr/>
          <p:nvPr/>
        </p:nvSpPr>
        <p:spPr>
          <a:xfrm>
            <a:off x="2197100" y="5749925"/>
            <a:ext cx="357188" cy="358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bg1">
              <a:lumMod val="6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9" name="Shape 118"/>
          <p:cNvSpPr>
            <a:spLocks noChangeShapeType="1"/>
          </p:cNvSpPr>
          <p:nvPr/>
        </p:nvSpPr>
        <p:spPr bwMode="auto">
          <a:xfrm>
            <a:off x="2136775" y="1754188"/>
            <a:ext cx="1882775" cy="1308100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20" name="Shape 119"/>
          <p:cNvSpPr>
            <a:spLocks noChangeShapeType="1"/>
          </p:cNvSpPr>
          <p:nvPr/>
        </p:nvSpPr>
        <p:spPr bwMode="auto">
          <a:xfrm>
            <a:off x="2795588" y="1860550"/>
            <a:ext cx="1255712" cy="1190625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21" name="Shape 120"/>
          <p:cNvSpPr/>
          <p:nvPr/>
        </p:nvSpPr>
        <p:spPr>
          <a:xfrm>
            <a:off x="1955800" y="1527175"/>
            <a:ext cx="357188" cy="3571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22" name="Shape 121"/>
          <p:cNvSpPr/>
          <p:nvPr/>
        </p:nvSpPr>
        <p:spPr>
          <a:xfrm>
            <a:off x="2616200" y="1660525"/>
            <a:ext cx="357188" cy="3571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23" name="Shape 122"/>
          <p:cNvSpPr>
            <a:spLocks noChangeShapeType="1"/>
          </p:cNvSpPr>
          <p:nvPr/>
        </p:nvSpPr>
        <p:spPr bwMode="auto">
          <a:xfrm flipV="1">
            <a:off x="1063625" y="4859338"/>
            <a:ext cx="1944688" cy="563562"/>
          </a:xfrm>
          <a:prstGeom prst="line">
            <a:avLst/>
          </a:prstGeom>
          <a:noFill/>
          <a:ln w="63500">
            <a:solidFill>
              <a:schemeClr val="bg1">
                <a:lumMod val="65000"/>
              </a:schemeClr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24" name="Shape 123"/>
          <p:cNvSpPr/>
          <p:nvPr/>
        </p:nvSpPr>
        <p:spPr>
          <a:xfrm>
            <a:off x="901700" y="5249863"/>
            <a:ext cx="357188" cy="358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bg1">
              <a:lumMod val="6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25" name="Shape 124"/>
          <p:cNvSpPr>
            <a:spLocks noChangeShapeType="1"/>
          </p:cNvSpPr>
          <p:nvPr/>
        </p:nvSpPr>
        <p:spPr bwMode="auto">
          <a:xfrm flipH="1">
            <a:off x="6242050" y="3646488"/>
            <a:ext cx="1743075" cy="733425"/>
          </a:xfrm>
          <a:prstGeom prst="line">
            <a:avLst/>
          </a:prstGeom>
          <a:noFill/>
          <a:ln w="63500">
            <a:solidFill>
              <a:schemeClr val="bg1">
                <a:lumMod val="65000"/>
              </a:schemeClr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26" name="Shape 125"/>
          <p:cNvSpPr>
            <a:spLocks noChangeShapeType="1"/>
          </p:cNvSpPr>
          <p:nvPr/>
        </p:nvSpPr>
        <p:spPr bwMode="auto">
          <a:xfrm>
            <a:off x="6305550" y="4433888"/>
            <a:ext cx="765175" cy="977900"/>
          </a:xfrm>
          <a:prstGeom prst="line">
            <a:avLst/>
          </a:prstGeom>
          <a:noFill/>
          <a:ln w="63500">
            <a:solidFill>
              <a:schemeClr val="bg1">
                <a:lumMod val="65000"/>
              </a:schemeClr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27" name="Shape 126"/>
          <p:cNvSpPr/>
          <p:nvPr/>
        </p:nvSpPr>
        <p:spPr>
          <a:xfrm>
            <a:off x="7821613" y="3455988"/>
            <a:ext cx="358775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bg1">
              <a:lumMod val="6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28" name="Shape 127"/>
          <p:cNvSpPr/>
          <p:nvPr/>
        </p:nvSpPr>
        <p:spPr>
          <a:xfrm>
            <a:off x="6902450" y="5249863"/>
            <a:ext cx="357188" cy="358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bg1">
              <a:lumMod val="6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29" name="Shape 128"/>
          <p:cNvSpPr>
            <a:spLocks noChangeShapeType="1"/>
          </p:cNvSpPr>
          <p:nvPr/>
        </p:nvSpPr>
        <p:spPr bwMode="auto">
          <a:xfrm flipH="1" flipV="1">
            <a:off x="6305550" y="4359275"/>
            <a:ext cx="1668463" cy="425450"/>
          </a:xfrm>
          <a:prstGeom prst="line">
            <a:avLst/>
          </a:prstGeom>
          <a:noFill/>
          <a:ln w="63500">
            <a:solidFill>
              <a:schemeClr val="bg1">
                <a:lumMod val="65000"/>
              </a:schemeClr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0" name="Shape 129"/>
          <p:cNvSpPr/>
          <p:nvPr/>
        </p:nvSpPr>
        <p:spPr>
          <a:xfrm>
            <a:off x="7821613" y="4633913"/>
            <a:ext cx="358775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bg1">
              <a:lumMod val="6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31" name="Shape 130"/>
          <p:cNvSpPr/>
          <p:nvPr/>
        </p:nvSpPr>
        <p:spPr>
          <a:xfrm>
            <a:off x="554038" y="5875338"/>
            <a:ext cx="357187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bg1">
              <a:lumMod val="6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32" name="Shape 131"/>
          <p:cNvSpPr/>
          <p:nvPr/>
        </p:nvSpPr>
        <p:spPr>
          <a:xfrm>
            <a:off x="8143875" y="5054600"/>
            <a:ext cx="357188" cy="3571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bg1">
              <a:lumMod val="6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33" name="Shape 132"/>
          <p:cNvSpPr>
            <a:spLocks noChangeShapeType="1"/>
          </p:cNvSpPr>
          <p:nvPr/>
        </p:nvSpPr>
        <p:spPr bwMode="auto">
          <a:xfrm>
            <a:off x="4040188" y="3114675"/>
            <a:ext cx="2254250" cy="1276350"/>
          </a:xfrm>
          <a:prstGeom prst="line">
            <a:avLst/>
          </a:prstGeom>
          <a:noFill/>
          <a:ln w="63500">
            <a:solidFill>
              <a:schemeClr val="bg1">
                <a:lumMod val="65000"/>
              </a:schemeClr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4" name="Shape 133"/>
          <p:cNvSpPr>
            <a:spLocks noChangeShapeType="1"/>
          </p:cNvSpPr>
          <p:nvPr/>
        </p:nvSpPr>
        <p:spPr bwMode="auto">
          <a:xfrm flipH="1">
            <a:off x="3051175" y="3114675"/>
            <a:ext cx="1052513" cy="1712913"/>
          </a:xfrm>
          <a:prstGeom prst="line">
            <a:avLst/>
          </a:prstGeom>
          <a:noFill/>
          <a:ln w="63500">
            <a:solidFill>
              <a:schemeClr val="bg1">
                <a:lumMod val="65000"/>
              </a:schemeClr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5" name="Shape 134"/>
          <p:cNvSpPr>
            <a:spLocks noChangeShapeType="1"/>
          </p:cNvSpPr>
          <p:nvPr/>
        </p:nvSpPr>
        <p:spPr bwMode="auto">
          <a:xfrm flipH="1">
            <a:off x="3062288" y="4391025"/>
            <a:ext cx="3243262" cy="500063"/>
          </a:xfrm>
          <a:prstGeom prst="line">
            <a:avLst/>
          </a:prstGeom>
          <a:noFill/>
          <a:ln w="63500">
            <a:solidFill>
              <a:schemeClr val="bg1">
                <a:lumMod val="65000"/>
              </a:schemeClr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6" name="Shape 138"/>
          <p:cNvSpPr/>
          <p:nvPr/>
        </p:nvSpPr>
        <p:spPr>
          <a:xfrm>
            <a:off x="3875088" y="2867025"/>
            <a:ext cx="447675" cy="446088"/>
          </a:xfrm>
          <a:prstGeom prst="roundRect">
            <a:avLst>
              <a:gd name="adj" fmla="val 30000"/>
            </a:avLst>
          </a:prstGeom>
          <a:solidFill>
            <a:srgbClr val="42424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37" name="Shape 139"/>
          <p:cNvSpPr/>
          <p:nvPr/>
        </p:nvSpPr>
        <p:spPr>
          <a:xfrm>
            <a:off x="2830513" y="4652963"/>
            <a:ext cx="446087" cy="446087"/>
          </a:xfrm>
          <a:prstGeom prst="roundRect">
            <a:avLst>
              <a:gd name="adj" fmla="val 30000"/>
            </a:avLst>
          </a:prstGeom>
          <a:solidFill>
            <a:schemeClr val="bg1">
              <a:lumMod val="6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38" name="Shape 140"/>
          <p:cNvSpPr/>
          <p:nvPr/>
        </p:nvSpPr>
        <p:spPr>
          <a:xfrm>
            <a:off x="6062663" y="4170363"/>
            <a:ext cx="447675" cy="446087"/>
          </a:xfrm>
          <a:prstGeom prst="roundRect">
            <a:avLst>
              <a:gd name="adj" fmla="val 30000"/>
            </a:avLst>
          </a:prstGeom>
          <a:solidFill>
            <a:schemeClr val="bg1">
              <a:lumMod val="6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39" name="Shape 141"/>
          <p:cNvSpPr/>
          <p:nvPr/>
        </p:nvSpPr>
        <p:spPr>
          <a:xfrm>
            <a:off x="3643313" y="1697038"/>
            <a:ext cx="357187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41" name="Shape 143"/>
          <p:cNvSpPr>
            <a:spLocks noChangeArrowheads="1"/>
          </p:cNvSpPr>
          <p:nvPr/>
        </p:nvSpPr>
        <p:spPr bwMode="auto">
          <a:xfrm>
            <a:off x="1931988" y="3243263"/>
            <a:ext cx="4003675" cy="501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5717" tIns="35717" rIns="35717" bIns="35717" anchor="ctr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pPr algn="ctr" eaLnBrk="1" hangingPunct="1"/>
            <a:r>
              <a:rPr lang="en-US" altLang="x-none" sz="2800" b="0" dirty="0">
                <a:solidFill>
                  <a:srgbClr val="0000FF"/>
                </a:solidFill>
                <a:latin typeface="Arial" charset="0"/>
                <a:sym typeface="Calibri" charset="0"/>
              </a:rPr>
              <a:t>phone company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BD2753C-6C30-8D44-9E48-36F810FD60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230014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network made of?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7" name="Shape 105"/>
          <p:cNvSpPr/>
          <p:nvPr/>
        </p:nvSpPr>
        <p:spPr>
          <a:xfrm>
            <a:off x="5106988" y="3697288"/>
            <a:ext cx="2751137" cy="16065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7"/>
                </a:cubicBezTo>
                <a:cubicBezTo>
                  <a:pt x="12954" y="20639"/>
                  <a:pt x="6724" y="20639"/>
                  <a:pt x="2882" y="16797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bg1">
              <a:lumMod val="8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8" name="Shape 106"/>
          <p:cNvSpPr/>
          <p:nvPr/>
        </p:nvSpPr>
        <p:spPr>
          <a:xfrm>
            <a:off x="2071688" y="1946275"/>
            <a:ext cx="3643312" cy="19018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9" name="Shape 107"/>
          <p:cNvSpPr/>
          <p:nvPr/>
        </p:nvSpPr>
        <p:spPr>
          <a:xfrm>
            <a:off x="1098550" y="4241800"/>
            <a:ext cx="2820988" cy="16430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bg1">
              <a:lumMod val="8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0" name="Shape 108"/>
          <p:cNvSpPr>
            <a:spLocks noChangeShapeType="1"/>
          </p:cNvSpPr>
          <p:nvPr/>
        </p:nvSpPr>
        <p:spPr bwMode="auto">
          <a:xfrm>
            <a:off x="3827463" y="1935163"/>
            <a:ext cx="315912" cy="1201737"/>
          </a:xfrm>
          <a:prstGeom prst="line">
            <a:avLst/>
          </a:prstGeom>
          <a:noFill/>
          <a:ln w="63500">
            <a:solidFill>
              <a:schemeClr val="bg1">
                <a:lumMod val="65000"/>
              </a:schemeClr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11" name="Shape 109"/>
          <p:cNvSpPr>
            <a:spLocks noChangeShapeType="1"/>
          </p:cNvSpPr>
          <p:nvPr/>
        </p:nvSpPr>
        <p:spPr bwMode="auto">
          <a:xfrm flipH="1" flipV="1">
            <a:off x="6262688" y="4391025"/>
            <a:ext cx="2073275" cy="862013"/>
          </a:xfrm>
          <a:prstGeom prst="line">
            <a:avLst/>
          </a:prstGeom>
          <a:noFill/>
          <a:ln w="63500">
            <a:solidFill>
              <a:schemeClr val="bg1">
                <a:lumMod val="65000"/>
              </a:schemeClr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12" name="Shape 110"/>
          <p:cNvSpPr>
            <a:spLocks noChangeShapeType="1"/>
          </p:cNvSpPr>
          <p:nvPr/>
        </p:nvSpPr>
        <p:spPr bwMode="auto">
          <a:xfrm flipH="1">
            <a:off x="701675" y="4911725"/>
            <a:ext cx="2286000" cy="1169988"/>
          </a:xfrm>
          <a:prstGeom prst="line">
            <a:avLst/>
          </a:prstGeom>
          <a:noFill/>
          <a:ln w="63500">
            <a:solidFill>
              <a:schemeClr val="bg1">
                <a:lumMod val="65000"/>
              </a:schemeClr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13" name="Shape 112"/>
          <p:cNvSpPr>
            <a:spLocks noChangeShapeType="1"/>
          </p:cNvSpPr>
          <p:nvPr/>
        </p:nvSpPr>
        <p:spPr bwMode="auto">
          <a:xfrm>
            <a:off x="2041525" y="2679700"/>
            <a:ext cx="2009775" cy="425450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14" name="Shape 113"/>
          <p:cNvSpPr>
            <a:spLocks noChangeShapeType="1"/>
          </p:cNvSpPr>
          <p:nvPr/>
        </p:nvSpPr>
        <p:spPr bwMode="auto">
          <a:xfrm>
            <a:off x="1163638" y="4445000"/>
            <a:ext cx="1844675" cy="425450"/>
          </a:xfrm>
          <a:prstGeom prst="line">
            <a:avLst/>
          </a:prstGeom>
          <a:noFill/>
          <a:ln w="63500">
            <a:solidFill>
              <a:schemeClr val="bg1">
                <a:lumMod val="65000"/>
              </a:schemeClr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15" name="Shape 114"/>
          <p:cNvSpPr>
            <a:spLocks noChangeShapeType="1"/>
          </p:cNvSpPr>
          <p:nvPr/>
        </p:nvSpPr>
        <p:spPr bwMode="auto">
          <a:xfrm flipH="1">
            <a:off x="2403475" y="4911725"/>
            <a:ext cx="638175" cy="979488"/>
          </a:xfrm>
          <a:prstGeom prst="line">
            <a:avLst/>
          </a:prstGeom>
          <a:noFill/>
          <a:ln w="63500">
            <a:solidFill>
              <a:schemeClr val="bg1">
                <a:lumMod val="65000"/>
              </a:schemeClr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16" name="Shape 115"/>
          <p:cNvSpPr/>
          <p:nvPr/>
        </p:nvSpPr>
        <p:spPr>
          <a:xfrm>
            <a:off x="1857375" y="2490788"/>
            <a:ext cx="357188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7" name="Shape 116"/>
          <p:cNvSpPr/>
          <p:nvPr/>
        </p:nvSpPr>
        <p:spPr>
          <a:xfrm>
            <a:off x="1009650" y="4259263"/>
            <a:ext cx="357188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bg1">
              <a:lumMod val="6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8" name="Shape 117"/>
          <p:cNvSpPr/>
          <p:nvPr/>
        </p:nvSpPr>
        <p:spPr>
          <a:xfrm>
            <a:off x="2197100" y="5749925"/>
            <a:ext cx="357188" cy="358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bg1">
              <a:lumMod val="6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9" name="Shape 118"/>
          <p:cNvSpPr>
            <a:spLocks noChangeShapeType="1"/>
          </p:cNvSpPr>
          <p:nvPr/>
        </p:nvSpPr>
        <p:spPr bwMode="auto">
          <a:xfrm>
            <a:off x="2136775" y="1754188"/>
            <a:ext cx="1882775" cy="1308100"/>
          </a:xfrm>
          <a:prstGeom prst="line">
            <a:avLst/>
          </a:prstGeom>
          <a:noFill/>
          <a:ln w="63500">
            <a:solidFill>
              <a:schemeClr val="bg1">
                <a:lumMod val="65000"/>
              </a:schemeClr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20" name="Shape 119"/>
          <p:cNvSpPr>
            <a:spLocks noChangeShapeType="1"/>
          </p:cNvSpPr>
          <p:nvPr/>
        </p:nvSpPr>
        <p:spPr bwMode="auto">
          <a:xfrm>
            <a:off x="2795588" y="1860550"/>
            <a:ext cx="1255712" cy="1190625"/>
          </a:xfrm>
          <a:prstGeom prst="line">
            <a:avLst/>
          </a:prstGeom>
          <a:noFill/>
          <a:ln w="63500">
            <a:solidFill>
              <a:schemeClr val="bg1">
                <a:lumMod val="65000"/>
              </a:schemeClr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21" name="Shape 120"/>
          <p:cNvSpPr/>
          <p:nvPr/>
        </p:nvSpPr>
        <p:spPr>
          <a:xfrm>
            <a:off x="1955800" y="1527175"/>
            <a:ext cx="357188" cy="3571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bg1">
              <a:lumMod val="6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22" name="Shape 121"/>
          <p:cNvSpPr/>
          <p:nvPr/>
        </p:nvSpPr>
        <p:spPr>
          <a:xfrm>
            <a:off x="2616200" y="1660525"/>
            <a:ext cx="357188" cy="3571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bg1">
              <a:lumMod val="6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23" name="Shape 122"/>
          <p:cNvSpPr>
            <a:spLocks noChangeShapeType="1"/>
          </p:cNvSpPr>
          <p:nvPr/>
        </p:nvSpPr>
        <p:spPr bwMode="auto">
          <a:xfrm flipV="1">
            <a:off x="1063625" y="4859338"/>
            <a:ext cx="1944688" cy="563562"/>
          </a:xfrm>
          <a:prstGeom prst="line">
            <a:avLst/>
          </a:prstGeom>
          <a:noFill/>
          <a:ln w="63500">
            <a:solidFill>
              <a:schemeClr val="bg1">
                <a:lumMod val="65000"/>
              </a:schemeClr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24" name="Shape 123"/>
          <p:cNvSpPr/>
          <p:nvPr/>
        </p:nvSpPr>
        <p:spPr>
          <a:xfrm>
            <a:off x="901700" y="5249863"/>
            <a:ext cx="357188" cy="358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bg1">
              <a:lumMod val="6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25" name="Shape 124"/>
          <p:cNvSpPr>
            <a:spLocks noChangeShapeType="1"/>
          </p:cNvSpPr>
          <p:nvPr/>
        </p:nvSpPr>
        <p:spPr bwMode="auto">
          <a:xfrm flipH="1">
            <a:off x="6242050" y="3646488"/>
            <a:ext cx="1743075" cy="733425"/>
          </a:xfrm>
          <a:prstGeom prst="line">
            <a:avLst/>
          </a:prstGeom>
          <a:noFill/>
          <a:ln w="63500">
            <a:solidFill>
              <a:schemeClr val="bg1">
                <a:lumMod val="65000"/>
              </a:schemeClr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26" name="Shape 125"/>
          <p:cNvSpPr>
            <a:spLocks noChangeShapeType="1"/>
          </p:cNvSpPr>
          <p:nvPr/>
        </p:nvSpPr>
        <p:spPr bwMode="auto">
          <a:xfrm>
            <a:off x="6305550" y="4433888"/>
            <a:ext cx="765175" cy="977900"/>
          </a:xfrm>
          <a:prstGeom prst="line">
            <a:avLst/>
          </a:prstGeom>
          <a:noFill/>
          <a:ln w="63500">
            <a:solidFill>
              <a:schemeClr val="bg1">
                <a:lumMod val="65000"/>
              </a:schemeClr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27" name="Shape 126"/>
          <p:cNvSpPr/>
          <p:nvPr/>
        </p:nvSpPr>
        <p:spPr>
          <a:xfrm>
            <a:off x="7821613" y="3455988"/>
            <a:ext cx="358775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bg1">
              <a:lumMod val="6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28" name="Shape 127"/>
          <p:cNvSpPr/>
          <p:nvPr/>
        </p:nvSpPr>
        <p:spPr>
          <a:xfrm>
            <a:off x="6902450" y="5249863"/>
            <a:ext cx="357188" cy="358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bg1">
              <a:lumMod val="6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29" name="Shape 128"/>
          <p:cNvSpPr>
            <a:spLocks noChangeShapeType="1"/>
          </p:cNvSpPr>
          <p:nvPr/>
        </p:nvSpPr>
        <p:spPr bwMode="auto">
          <a:xfrm flipH="1" flipV="1">
            <a:off x="6305550" y="4359275"/>
            <a:ext cx="1668463" cy="425450"/>
          </a:xfrm>
          <a:prstGeom prst="line">
            <a:avLst/>
          </a:prstGeom>
          <a:noFill/>
          <a:ln w="63500">
            <a:solidFill>
              <a:schemeClr val="bg1">
                <a:lumMod val="65000"/>
              </a:schemeClr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0" name="Shape 129"/>
          <p:cNvSpPr/>
          <p:nvPr/>
        </p:nvSpPr>
        <p:spPr>
          <a:xfrm>
            <a:off x="7821613" y="4633913"/>
            <a:ext cx="358775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bg1">
              <a:lumMod val="6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31" name="Shape 130"/>
          <p:cNvSpPr/>
          <p:nvPr/>
        </p:nvSpPr>
        <p:spPr>
          <a:xfrm>
            <a:off x="554038" y="5875338"/>
            <a:ext cx="357187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bg1">
              <a:lumMod val="6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32" name="Shape 131"/>
          <p:cNvSpPr/>
          <p:nvPr/>
        </p:nvSpPr>
        <p:spPr>
          <a:xfrm>
            <a:off x="8143875" y="5054600"/>
            <a:ext cx="357188" cy="3571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bg1">
              <a:lumMod val="6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33" name="Shape 132"/>
          <p:cNvSpPr>
            <a:spLocks noChangeShapeType="1"/>
          </p:cNvSpPr>
          <p:nvPr/>
        </p:nvSpPr>
        <p:spPr bwMode="auto">
          <a:xfrm>
            <a:off x="4040188" y="3114675"/>
            <a:ext cx="2254250" cy="1276350"/>
          </a:xfrm>
          <a:prstGeom prst="line">
            <a:avLst/>
          </a:prstGeom>
          <a:noFill/>
          <a:ln w="63500">
            <a:solidFill>
              <a:schemeClr val="bg1">
                <a:lumMod val="65000"/>
              </a:schemeClr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4" name="Shape 133"/>
          <p:cNvSpPr>
            <a:spLocks noChangeShapeType="1"/>
          </p:cNvSpPr>
          <p:nvPr/>
        </p:nvSpPr>
        <p:spPr bwMode="auto">
          <a:xfrm flipH="1">
            <a:off x="3051175" y="3114675"/>
            <a:ext cx="1052513" cy="1712913"/>
          </a:xfrm>
          <a:prstGeom prst="line">
            <a:avLst/>
          </a:prstGeom>
          <a:noFill/>
          <a:ln w="63500">
            <a:solidFill>
              <a:schemeClr val="bg1">
                <a:lumMod val="65000"/>
              </a:schemeClr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5" name="Shape 134"/>
          <p:cNvSpPr>
            <a:spLocks noChangeShapeType="1"/>
          </p:cNvSpPr>
          <p:nvPr/>
        </p:nvSpPr>
        <p:spPr bwMode="auto">
          <a:xfrm flipH="1">
            <a:off x="3062288" y="4391025"/>
            <a:ext cx="3243262" cy="500063"/>
          </a:xfrm>
          <a:prstGeom prst="line">
            <a:avLst/>
          </a:prstGeom>
          <a:noFill/>
          <a:ln w="63500">
            <a:solidFill>
              <a:schemeClr val="bg1">
                <a:lumMod val="65000"/>
              </a:schemeClr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6" name="Shape 138"/>
          <p:cNvSpPr/>
          <p:nvPr/>
        </p:nvSpPr>
        <p:spPr>
          <a:xfrm>
            <a:off x="3875088" y="2867025"/>
            <a:ext cx="447675" cy="446088"/>
          </a:xfrm>
          <a:prstGeom prst="roundRect">
            <a:avLst>
              <a:gd name="adj" fmla="val 30000"/>
            </a:avLst>
          </a:prstGeom>
          <a:solidFill>
            <a:schemeClr val="bg1">
              <a:lumMod val="6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37" name="Shape 139"/>
          <p:cNvSpPr/>
          <p:nvPr/>
        </p:nvSpPr>
        <p:spPr>
          <a:xfrm>
            <a:off x="2830513" y="4652963"/>
            <a:ext cx="446087" cy="446087"/>
          </a:xfrm>
          <a:prstGeom prst="roundRect">
            <a:avLst>
              <a:gd name="adj" fmla="val 30000"/>
            </a:avLst>
          </a:prstGeom>
          <a:solidFill>
            <a:schemeClr val="bg1">
              <a:lumMod val="6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38" name="Shape 140"/>
          <p:cNvSpPr/>
          <p:nvPr/>
        </p:nvSpPr>
        <p:spPr>
          <a:xfrm>
            <a:off x="6062663" y="4170363"/>
            <a:ext cx="447675" cy="446087"/>
          </a:xfrm>
          <a:prstGeom prst="roundRect">
            <a:avLst>
              <a:gd name="adj" fmla="val 30000"/>
            </a:avLst>
          </a:prstGeom>
          <a:solidFill>
            <a:schemeClr val="bg1">
              <a:lumMod val="6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39" name="Shape 141"/>
          <p:cNvSpPr/>
          <p:nvPr/>
        </p:nvSpPr>
        <p:spPr>
          <a:xfrm>
            <a:off x="3643313" y="1697038"/>
            <a:ext cx="357187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bg1">
              <a:lumMod val="6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41" name="Shape 143"/>
          <p:cNvSpPr>
            <a:spLocks noChangeArrowheads="1"/>
          </p:cNvSpPr>
          <p:nvPr/>
        </p:nvSpPr>
        <p:spPr bwMode="auto">
          <a:xfrm>
            <a:off x="1931988" y="3243263"/>
            <a:ext cx="4003675" cy="501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5717" tIns="35717" rIns="35717" bIns="35717" anchor="ctr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pPr algn="ctr" eaLnBrk="1" hangingPunct="1"/>
            <a:r>
              <a:rPr lang="en-US" altLang="x-none" sz="2800" b="0" dirty="0">
                <a:solidFill>
                  <a:srgbClr val="0000FF"/>
                </a:solidFill>
                <a:latin typeface="Arial" charset="0"/>
                <a:sym typeface="Calibri" charset="0"/>
              </a:rPr>
              <a:t>phone company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F14DBF2-1278-424E-A98F-FC5E100374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199643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last hop</a:t>
            </a:r>
          </a:p>
        </p:txBody>
      </p:sp>
      <p:sp>
        <p:nvSpPr>
          <p:cNvPr id="495" name="Shape 495"/>
          <p:cNvSpPr/>
          <p:nvPr/>
        </p:nvSpPr>
        <p:spPr>
          <a:xfrm>
            <a:off x="1443162" y="3768827"/>
            <a:ext cx="6105954" cy="20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496" name="Shape 496"/>
          <p:cNvSpPr/>
          <p:nvPr/>
        </p:nvSpPr>
        <p:spPr>
          <a:xfrm>
            <a:off x="1250156" y="3598663"/>
            <a:ext cx="357188" cy="3571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497" name="Shape 497"/>
          <p:cNvSpPr/>
          <p:nvPr/>
        </p:nvSpPr>
        <p:spPr>
          <a:xfrm>
            <a:off x="7322344" y="3554016"/>
            <a:ext cx="446484" cy="446484"/>
          </a:xfrm>
          <a:prstGeom prst="roundRect">
            <a:avLst>
              <a:gd name="adj" fmla="val 30000"/>
            </a:avLst>
          </a:prstGeom>
          <a:solidFill>
            <a:srgbClr val="42424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498" name="Shape 498"/>
          <p:cNvSpPr/>
          <p:nvPr/>
        </p:nvSpPr>
        <p:spPr>
          <a:xfrm>
            <a:off x="383977" y="3887399"/>
            <a:ext cx="2089547" cy="5030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5719" tIns="35719" rIns="35719" bIns="35719" anchor="ctr">
            <a:spAutoFit/>
          </a:bodyPr>
          <a:lstStyle>
            <a:lvl1pPr>
              <a:defRPr b="1">
                <a:solidFill>
                  <a:srgbClr val="0096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800"/>
              <a:t>home PC</a:t>
            </a:r>
          </a:p>
        </p:txBody>
      </p:sp>
      <p:sp>
        <p:nvSpPr>
          <p:cNvPr id="499" name="Shape 499"/>
          <p:cNvSpPr/>
          <p:nvPr/>
        </p:nvSpPr>
        <p:spPr>
          <a:xfrm>
            <a:off x="7000509" y="3985625"/>
            <a:ext cx="1070807" cy="5030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800"/>
              <a:t>switch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DCCC80-E59F-4A48-B74E-1987BE2AD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7A418-0CEB-9E4A-BA45-3B7D3D133EB9}" type="slidenum">
              <a:rPr lang="en-US" smtClean="0"/>
              <a:pPr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348814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Shape 503"/>
          <p:cNvSpPr/>
          <p:nvPr/>
        </p:nvSpPr>
        <p:spPr>
          <a:xfrm>
            <a:off x="4509492" y="5009554"/>
            <a:ext cx="3437930" cy="24913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tx1">
              <a:lumMod val="75000"/>
              <a:alpha val="4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504" name="Shape 504"/>
          <p:cNvSpPr/>
          <p:nvPr/>
        </p:nvSpPr>
        <p:spPr>
          <a:xfrm flipV="1">
            <a:off x="2736504" y="3983449"/>
            <a:ext cx="1" cy="1033587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505" name="Shape 505"/>
          <p:cNvSpPr/>
          <p:nvPr/>
        </p:nvSpPr>
        <p:spPr>
          <a:xfrm>
            <a:off x="5223867" y="2241351"/>
            <a:ext cx="3053954" cy="27056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506" name="Shape 506"/>
          <p:cNvSpPr/>
          <p:nvPr/>
        </p:nvSpPr>
        <p:spPr>
          <a:xfrm>
            <a:off x="2884289" y="3769151"/>
            <a:ext cx="3155004" cy="5420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507" name="Shape 507"/>
          <p:cNvSpPr/>
          <p:nvPr/>
        </p:nvSpPr>
        <p:spPr>
          <a:xfrm>
            <a:off x="5930482" y="3767716"/>
            <a:ext cx="1677748" cy="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we connect?</a:t>
            </a:r>
          </a:p>
        </p:txBody>
      </p:sp>
      <p:sp>
        <p:nvSpPr>
          <p:cNvPr id="509" name="Shape 509"/>
          <p:cNvSpPr/>
          <p:nvPr/>
        </p:nvSpPr>
        <p:spPr>
          <a:xfrm flipV="1">
            <a:off x="1443157" y="3766376"/>
            <a:ext cx="1268150" cy="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510" name="Shape 510"/>
          <p:cNvSpPr/>
          <p:nvPr/>
        </p:nvSpPr>
        <p:spPr>
          <a:xfrm>
            <a:off x="1250156" y="3598663"/>
            <a:ext cx="357188" cy="3571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511" name="Shape 511"/>
          <p:cNvSpPr/>
          <p:nvPr/>
        </p:nvSpPr>
        <p:spPr>
          <a:xfrm>
            <a:off x="383977" y="3887399"/>
            <a:ext cx="2089547" cy="5030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5719" tIns="35719" rIns="35719" bIns="35719" anchor="ctr">
            <a:spAutoFit/>
          </a:bodyPr>
          <a:lstStyle>
            <a:lvl1pPr>
              <a:defRPr b="1">
                <a:solidFill>
                  <a:srgbClr val="0096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800"/>
              <a:t>home PC</a:t>
            </a:r>
          </a:p>
        </p:txBody>
      </p:sp>
      <p:sp>
        <p:nvSpPr>
          <p:cNvPr id="512" name="Shape 512"/>
          <p:cNvSpPr/>
          <p:nvPr/>
        </p:nvSpPr>
        <p:spPr>
          <a:xfrm>
            <a:off x="7000509" y="3985625"/>
            <a:ext cx="1070807" cy="5030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800"/>
              <a:t>switch</a:t>
            </a:r>
          </a:p>
        </p:txBody>
      </p:sp>
      <p:sp>
        <p:nvSpPr>
          <p:cNvPr id="513" name="Shape 513"/>
          <p:cNvSpPr/>
          <p:nvPr/>
        </p:nvSpPr>
        <p:spPr>
          <a:xfrm>
            <a:off x="2509242" y="3295055"/>
            <a:ext cx="446484" cy="937617"/>
          </a:xfrm>
          <a:prstGeom prst="roundRect">
            <a:avLst>
              <a:gd name="adj" fmla="val 30000"/>
            </a:avLst>
          </a:prstGeom>
          <a:solidFill>
            <a:srgbClr val="42424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0096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514" name="Shape 514"/>
          <p:cNvSpPr/>
          <p:nvPr/>
        </p:nvSpPr>
        <p:spPr>
          <a:xfrm>
            <a:off x="1795338" y="2762258"/>
            <a:ext cx="2057807" cy="5030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800" dirty="0"/>
              <a:t>DSL modem</a:t>
            </a:r>
          </a:p>
        </p:txBody>
      </p:sp>
      <p:sp>
        <p:nvSpPr>
          <p:cNvPr id="515" name="Shape 515"/>
          <p:cNvSpPr/>
          <p:nvPr/>
        </p:nvSpPr>
        <p:spPr>
          <a:xfrm>
            <a:off x="5312846" y="2762258"/>
            <a:ext cx="1309654" cy="5030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800" dirty="0"/>
              <a:t>DSLAM</a:t>
            </a:r>
          </a:p>
        </p:txBody>
      </p:sp>
      <p:sp>
        <p:nvSpPr>
          <p:cNvPr id="516" name="Shape 516"/>
          <p:cNvSpPr/>
          <p:nvPr/>
        </p:nvSpPr>
        <p:spPr>
          <a:xfrm>
            <a:off x="6742373" y="2563723"/>
            <a:ext cx="1411027" cy="8107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sz="2400" dirty="0"/>
              <a:t>central office</a:t>
            </a:r>
          </a:p>
        </p:txBody>
      </p:sp>
      <p:sp>
        <p:nvSpPr>
          <p:cNvPr id="517" name="Shape 517"/>
          <p:cNvSpPr/>
          <p:nvPr/>
        </p:nvSpPr>
        <p:spPr>
          <a:xfrm>
            <a:off x="3612211" y="3342688"/>
            <a:ext cx="1734450" cy="5030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 b="1">
                <a:solidFill>
                  <a:srgbClr val="5E5E5E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800"/>
              <a:t>phone line</a:t>
            </a:r>
          </a:p>
        </p:txBody>
      </p:sp>
      <p:sp>
        <p:nvSpPr>
          <p:cNvPr id="518" name="Shape 518"/>
          <p:cNvSpPr/>
          <p:nvPr/>
        </p:nvSpPr>
        <p:spPr>
          <a:xfrm>
            <a:off x="2562820" y="4938116"/>
            <a:ext cx="357188" cy="3571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011993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519" name="Shape 519"/>
          <p:cNvSpPr/>
          <p:nvPr/>
        </p:nvSpPr>
        <p:spPr>
          <a:xfrm>
            <a:off x="1723430" y="5360797"/>
            <a:ext cx="2089547" cy="5030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5719" tIns="35719" rIns="35719" bIns="35719" anchor="ctr">
            <a:spAutoFit/>
          </a:bodyPr>
          <a:lstStyle>
            <a:lvl1pPr>
              <a:defRPr b="1">
                <a:solidFill>
                  <a:srgbClr val="0119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800"/>
              <a:t>telephone</a:t>
            </a:r>
          </a:p>
        </p:txBody>
      </p:sp>
      <p:sp>
        <p:nvSpPr>
          <p:cNvPr id="520" name="Shape 520"/>
          <p:cNvSpPr/>
          <p:nvPr/>
        </p:nvSpPr>
        <p:spPr>
          <a:xfrm flipH="1" flipV="1">
            <a:off x="5914980" y="4027287"/>
            <a:ext cx="1" cy="1007584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521" name="Shape 521"/>
          <p:cNvSpPr/>
          <p:nvPr/>
        </p:nvSpPr>
        <p:spPr>
          <a:xfrm>
            <a:off x="5697141" y="3295055"/>
            <a:ext cx="446484" cy="937617"/>
          </a:xfrm>
          <a:prstGeom prst="roundRect">
            <a:avLst>
              <a:gd name="adj" fmla="val 30000"/>
            </a:avLst>
          </a:prstGeom>
          <a:solidFill>
            <a:srgbClr val="42424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522" name="Shape 522"/>
          <p:cNvSpPr/>
          <p:nvPr/>
        </p:nvSpPr>
        <p:spPr>
          <a:xfrm>
            <a:off x="5152430" y="5145354"/>
            <a:ext cx="2089547" cy="9339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5719" tIns="35719" rIns="35719" bIns="35719" anchor="ctr">
            <a:spAutoFit/>
          </a:bodyPr>
          <a:lstStyle>
            <a:lvl1pPr>
              <a:defRPr b="1">
                <a:solidFill>
                  <a:srgbClr val="0119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800"/>
              <a:t>telephone network</a:t>
            </a:r>
          </a:p>
        </p:txBody>
      </p:sp>
      <p:sp>
        <p:nvSpPr>
          <p:cNvPr id="523" name="Shape 523"/>
          <p:cNvSpPr/>
          <p:nvPr/>
        </p:nvSpPr>
        <p:spPr>
          <a:xfrm flipV="1">
            <a:off x="7688414" y="3774746"/>
            <a:ext cx="687385" cy="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524" name="Shape 524"/>
          <p:cNvSpPr/>
          <p:nvPr/>
        </p:nvSpPr>
        <p:spPr>
          <a:xfrm>
            <a:off x="7322344" y="3554016"/>
            <a:ext cx="446484" cy="446484"/>
          </a:xfrm>
          <a:prstGeom prst="roundRect">
            <a:avLst>
              <a:gd name="adj" fmla="val 30000"/>
            </a:avLst>
          </a:prstGeom>
          <a:solidFill>
            <a:srgbClr val="42424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525" name="Shape 525"/>
          <p:cNvSpPr/>
          <p:nvPr/>
        </p:nvSpPr>
        <p:spPr>
          <a:xfrm>
            <a:off x="8441354" y="3402359"/>
            <a:ext cx="389530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...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FE8ECF-0AD4-A343-998E-36C3C6320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7A418-0CEB-9E4A-BA45-3B7D3D133EB9}" type="slidenum">
              <a:rPr lang="en-US" smtClean="0"/>
              <a:pPr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819288"/>
      </p:ext>
    </p:extLst>
  </p:cSld>
  <p:clrMapOvr>
    <a:masterClrMapping/>
  </p:clrMapOvr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" fill="hold"/>
                                        <p:tgtEl>
                                          <p:spTgt spid="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1" fill="hold"/>
                                        <p:tgtEl>
                                          <p:spTgt spid="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8" fill="hold"/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1" fill="hold"/>
                                        <p:tgtEl>
                                          <p:spTgt spid="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4" fill="hold"/>
                                        <p:tgtEl>
                                          <p:spTgt spid="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3" grpId="0" animBg="1" advAuto="0"/>
      <p:bldP spid="504" grpId="0" animBg="1" advAuto="0"/>
      <p:bldP spid="505" grpId="0" animBg="1" advAuto="0"/>
      <p:bldP spid="506" grpId="0" animBg="1" advAuto="0"/>
      <p:bldP spid="507" grpId="0" animBg="1" advAuto="0"/>
      <p:bldP spid="509" grpId="0" animBg="1" advAuto="0"/>
      <p:bldP spid="513" grpId="0" animBg="1" advAuto="0"/>
      <p:bldP spid="514" grpId="0" animBg="1" advAuto="0"/>
      <p:bldP spid="515" grpId="0" animBg="1" advAuto="0"/>
      <p:bldP spid="516" grpId="0" animBg="1" advAuto="0"/>
      <p:bldP spid="517" grpId="0" animBg="1" advAuto="0"/>
      <p:bldP spid="518" grpId="0" animBg="1" advAuto="0"/>
      <p:bldP spid="519" grpId="0" animBg="1" advAuto="0"/>
      <p:bldP spid="520" grpId="0" animBg="1" advAuto="0"/>
      <p:bldP spid="521" grpId="0" animBg="1" advAuto="0"/>
      <p:bldP spid="522" grpId="0" animBg="1" advAuto="0"/>
      <p:bldP spid="523" grpId="0" animBg="1" advAuto="0"/>
      <p:bldP spid="525" grpId="0" animBg="1" advAuto="0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Digital Subscriber Line (DSL)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Twisted pair copper</a:t>
            </a:r>
          </a:p>
          <a:p>
            <a:r>
              <a:rPr lang="en-US" dirty="0"/>
              <a:t>3 separate channels</a:t>
            </a:r>
          </a:p>
          <a:p>
            <a:pPr lvl="1"/>
            <a:r>
              <a:rPr lang="en-US" dirty="0"/>
              <a:t>downstream data channel</a:t>
            </a:r>
          </a:p>
          <a:p>
            <a:pPr lvl="1"/>
            <a:r>
              <a:rPr lang="en-US" dirty="0"/>
              <a:t>upstream data channel</a:t>
            </a:r>
          </a:p>
          <a:p>
            <a:pPr lvl="1"/>
            <a:r>
              <a:rPr lang="en-US" dirty="0"/>
              <a:t>2-way phone channel</a:t>
            </a:r>
          </a:p>
          <a:p>
            <a:r>
              <a:rPr lang="en-US" dirty="0"/>
              <a:t>up to 25 Mbps downstream</a:t>
            </a:r>
          </a:p>
          <a:p>
            <a:r>
              <a:rPr lang="en-US" dirty="0"/>
              <a:t>up to 2.5 Mbps upstream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66F7BB-9BCC-C64D-BF6E-9A1AA2902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328113"/>
      </p:ext>
    </p:extLst>
  </p:cSld>
  <p:clrMapOvr>
    <a:masterClrMapping/>
  </p:clrMapOvr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/>
          <p:nvPr/>
        </p:nvSpPr>
        <p:spPr>
          <a:xfrm>
            <a:off x="5106988" y="3697288"/>
            <a:ext cx="2751137" cy="16065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7"/>
                </a:cubicBezTo>
                <a:cubicBezTo>
                  <a:pt x="12954" y="20639"/>
                  <a:pt x="6724" y="20639"/>
                  <a:pt x="2882" y="16797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bg1">
              <a:lumMod val="8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06" name="Shape 106"/>
          <p:cNvSpPr/>
          <p:nvPr/>
        </p:nvSpPr>
        <p:spPr>
          <a:xfrm>
            <a:off x="2071688" y="1946275"/>
            <a:ext cx="3643312" cy="19018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bg1">
              <a:lumMod val="8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07" name="Shape 107"/>
          <p:cNvSpPr/>
          <p:nvPr/>
        </p:nvSpPr>
        <p:spPr>
          <a:xfrm>
            <a:off x="1098550" y="4241800"/>
            <a:ext cx="2820988" cy="16430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38916" name="Shape 108"/>
          <p:cNvSpPr>
            <a:spLocks noChangeShapeType="1"/>
          </p:cNvSpPr>
          <p:nvPr/>
        </p:nvSpPr>
        <p:spPr bwMode="auto">
          <a:xfrm>
            <a:off x="3827463" y="1935163"/>
            <a:ext cx="315912" cy="1201737"/>
          </a:xfrm>
          <a:prstGeom prst="line">
            <a:avLst/>
          </a:prstGeom>
          <a:noFill/>
          <a:ln w="63500">
            <a:solidFill>
              <a:schemeClr val="bg1">
                <a:lumMod val="65000"/>
              </a:schemeClr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8917" name="Shape 109"/>
          <p:cNvSpPr>
            <a:spLocks noChangeShapeType="1"/>
          </p:cNvSpPr>
          <p:nvPr/>
        </p:nvSpPr>
        <p:spPr bwMode="auto">
          <a:xfrm flipH="1" flipV="1">
            <a:off x="6262688" y="4391025"/>
            <a:ext cx="2073275" cy="862013"/>
          </a:xfrm>
          <a:prstGeom prst="line">
            <a:avLst/>
          </a:prstGeom>
          <a:noFill/>
          <a:ln w="63500">
            <a:solidFill>
              <a:schemeClr val="bg1">
                <a:lumMod val="65000"/>
              </a:schemeClr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8918" name="Shape 110"/>
          <p:cNvSpPr>
            <a:spLocks noChangeShapeType="1"/>
          </p:cNvSpPr>
          <p:nvPr/>
        </p:nvSpPr>
        <p:spPr bwMode="auto">
          <a:xfrm flipH="1">
            <a:off x="701675" y="4911725"/>
            <a:ext cx="2286000" cy="1169988"/>
          </a:xfrm>
          <a:prstGeom prst="line">
            <a:avLst/>
          </a:prstGeom>
          <a:noFill/>
          <a:ln w="63500">
            <a:solidFill>
              <a:schemeClr val="bg1">
                <a:lumMod val="65000"/>
              </a:schemeClr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8920" name="Shape 112"/>
          <p:cNvSpPr>
            <a:spLocks noChangeShapeType="1"/>
          </p:cNvSpPr>
          <p:nvPr/>
        </p:nvSpPr>
        <p:spPr bwMode="auto">
          <a:xfrm>
            <a:off x="2041525" y="2679700"/>
            <a:ext cx="2009775" cy="425450"/>
          </a:xfrm>
          <a:prstGeom prst="line">
            <a:avLst/>
          </a:prstGeom>
          <a:noFill/>
          <a:ln w="63500">
            <a:solidFill>
              <a:schemeClr val="bg1">
                <a:lumMod val="65000"/>
              </a:schemeClr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8921" name="Shape 113"/>
          <p:cNvSpPr>
            <a:spLocks noChangeShapeType="1"/>
          </p:cNvSpPr>
          <p:nvPr/>
        </p:nvSpPr>
        <p:spPr bwMode="auto">
          <a:xfrm>
            <a:off x="1163638" y="4445000"/>
            <a:ext cx="1844675" cy="425450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8922" name="Shape 114"/>
          <p:cNvSpPr>
            <a:spLocks noChangeShapeType="1"/>
          </p:cNvSpPr>
          <p:nvPr/>
        </p:nvSpPr>
        <p:spPr bwMode="auto">
          <a:xfrm flipH="1">
            <a:off x="2403475" y="4911725"/>
            <a:ext cx="638175" cy="979488"/>
          </a:xfrm>
          <a:prstGeom prst="line">
            <a:avLst/>
          </a:prstGeom>
          <a:noFill/>
          <a:ln w="63500">
            <a:solidFill>
              <a:schemeClr val="bg1">
                <a:lumMod val="65000"/>
              </a:schemeClr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115" name="Shape 115"/>
          <p:cNvSpPr/>
          <p:nvPr/>
        </p:nvSpPr>
        <p:spPr>
          <a:xfrm>
            <a:off x="1857375" y="2490788"/>
            <a:ext cx="357188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bg1">
              <a:lumMod val="6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16" name="Shape 116"/>
          <p:cNvSpPr/>
          <p:nvPr/>
        </p:nvSpPr>
        <p:spPr>
          <a:xfrm>
            <a:off x="1009650" y="4259263"/>
            <a:ext cx="357188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17" name="Shape 117"/>
          <p:cNvSpPr/>
          <p:nvPr/>
        </p:nvSpPr>
        <p:spPr>
          <a:xfrm>
            <a:off x="2197100" y="5749925"/>
            <a:ext cx="357188" cy="358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bg1">
              <a:lumMod val="6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38926" name="Shape 118"/>
          <p:cNvSpPr>
            <a:spLocks noChangeShapeType="1"/>
          </p:cNvSpPr>
          <p:nvPr/>
        </p:nvSpPr>
        <p:spPr bwMode="auto">
          <a:xfrm>
            <a:off x="2136775" y="1754188"/>
            <a:ext cx="1882775" cy="1308100"/>
          </a:xfrm>
          <a:prstGeom prst="line">
            <a:avLst/>
          </a:prstGeom>
          <a:noFill/>
          <a:ln w="63500">
            <a:solidFill>
              <a:schemeClr val="bg1">
                <a:lumMod val="65000"/>
              </a:schemeClr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8927" name="Shape 119"/>
          <p:cNvSpPr>
            <a:spLocks noChangeShapeType="1"/>
          </p:cNvSpPr>
          <p:nvPr/>
        </p:nvSpPr>
        <p:spPr bwMode="auto">
          <a:xfrm>
            <a:off x="2795588" y="1860550"/>
            <a:ext cx="1255712" cy="1190625"/>
          </a:xfrm>
          <a:prstGeom prst="line">
            <a:avLst/>
          </a:prstGeom>
          <a:noFill/>
          <a:ln w="63500">
            <a:solidFill>
              <a:schemeClr val="bg1">
                <a:lumMod val="65000"/>
              </a:schemeClr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120" name="Shape 120"/>
          <p:cNvSpPr/>
          <p:nvPr/>
        </p:nvSpPr>
        <p:spPr>
          <a:xfrm>
            <a:off x="1955800" y="1527175"/>
            <a:ext cx="357188" cy="3571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bg1">
              <a:lumMod val="6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21" name="Shape 121"/>
          <p:cNvSpPr/>
          <p:nvPr/>
        </p:nvSpPr>
        <p:spPr>
          <a:xfrm>
            <a:off x="2616200" y="1660525"/>
            <a:ext cx="357188" cy="3571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bg1">
              <a:lumMod val="6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38930" name="Shape 122"/>
          <p:cNvSpPr>
            <a:spLocks noChangeShapeType="1"/>
          </p:cNvSpPr>
          <p:nvPr/>
        </p:nvSpPr>
        <p:spPr bwMode="auto">
          <a:xfrm flipV="1">
            <a:off x="1063625" y="4859338"/>
            <a:ext cx="1944688" cy="563562"/>
          </a:xfrm>
          <a:prstGeom prst="line">
            <a:avLst/>
          </a:prstGeom>
          <a:noFill/>
          <a:ln w="63500">
            <a:solidFill>
              <a:schemeClr val="bg1">
                <a:lumMod val="65000"/>
              </a:schemeClr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123" name="Shape 123"/>
          <p:cNvSpPr/>
          <p:nvPr/>
        </p:nvSpPr>
        <p:spPr>
          <a:xfrm>
            <a:off x="901700" y="5249863"/>
            <a:ext cx="357188" cy="358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bg1">
              <a:lumMod val="6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38932" name="Shape 124"/>
          <p:cNvSpPr>
            <a:spLocks noChangeShapeType="1"/>
          </p:cNvSpPr>
          <p:nvPr/>
        </p:nvSpPr>
        <p:spPr bwMode="auto">
          <a:xfrm flipH="1">
            <a:off x="6242050" y="3646488"/>
            <a:ext cx="1743075" cy="733425"/>
          </a:xfrm>
          <a:prstGeom prst="line">
            <a:avLst/>
          </a:prstGeom>
          <a:noFill/>
          <a:ln w="63500">
            <a:solidFill>
              <a:schemeClr val="bg1">
                <a:lumMod val="65000"/>
              </a:schemeClr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8933" name="Shape 125"/>
          <p:cNvSpPr>
            <a:spLocks noChangeShapeType="1"/>
          </p:cNvSpPr>
          <p:nvPr/>
        </p:nvSpPr>
        <p:spPr bwMode="auto">
          <a:xfrm>
            <a:off x="6305550" y="4433888"/>
            <a:ext cx="765175" cy="977900"/>
          </a:xfrm>
          <a:prstGeom prst="line">
            <a:avLst/>
          </a:prstGeom>
          <a:noFill/>
          <a:ln w="63500">
            <a:solidFill>
              <a:schemeClr val="bg1">
                <a:lumMod val="65000"/>
              </a:schemeClr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126" name="Shape 126"/>
          <p:cNvSpPr/>
          <p:nvPr/>
        </p:nvSpPr>
        <p:spPr>
          <a:xfrm>
            <a:off x="7821613" y="3455988"/>
            <a:ext cx="358775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bg1">
              <a:lumMod val="6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27" name="Shape 127"/>
          <p:cNvSpPr/>
          <p:nvPr/>
        </p:nvSpPr>
        <p:spPr>
          <a:xfrm>
            <a:off x="6902450" y="5249863"/>
            <a:ext cx="357188" cy="358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bg1">
              <a:lumMod val="6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38936" name="Shape 128"/>
          <p:cNvSpPr>
            <a:spLocks noChangeShapeType="1"/>
          </p:cNvSpPr>
          <p:nvPr/>
        </p:nvSpPr>
        <p:spPr bwMode="auto">
          <a:xfrm flipH="1" flipV="1">
            <a:off x="6305550" y="4359275"/>
            <a:ext cx="1668463" cy="425450"/>
          </a:xfrm>
          <a:prstGeom prst="line">
            <a:avLst/>
          </a:prstGeom>
          <a:noFill/>
          <a:ln w="63500">
            <a:solidFill>
              <a:schemeClr val="bg1">
                <a:lumMod val="65000"/>
              </a:schemeClr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129" name="Shape 129"/>
          <p:cNvSpPr/>
          <p:nvPr/>
        </p:nvSpPr>
        <p:spPr>
          <a:xfrm>
            <a:off x="7821613" y="4633913"/>
            <a:ext cx="358775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bg1">
              <a:lumMod val="6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30" name="Shape 130"/>
          <p:cNvSpPr/>
          <p:nvPr/>
        </p:nvSpPr>
        <p:spPr>
          <a:xfrm>
            <a:off x="554038" y="5875338"/>
            <a:ext cx="357187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bg1">
              <a:lumMod val="6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31" name="Shape 131"/>
          <p:cNvSpPr/>
          <p:nvPr/>
        </p:nvSpPr>
        <p:spPr>
          <a:xfrm>
            <a:off x="8143875" y="5054600"/>
            <a:ext cx="357188" cy="3571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bg1">
              <a:lumMod val="6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38940" name="Shape 132"/>
          <p:cNvSpPr>
            <a:spLocks noChangeShapeType="1"/>
          </p:cNvSpPr>
          <p:nvPr/>
        </p:nvSpPr>
        <p:spPr bwMode="auto">
          <a:xfrm>
            <a:off x="4040188" y="3114675"/>
            <a:ext cx="2254250" cy="1276350"/>
          </a:xfrm>
          <a:prstGeom prst="line">
            <a:avLst/>
          </a:prstGeom>
          <a:noFill/>
          <a:ln w="63500">
            <a:solidFill>
              <a:schemeClr val="bg1">
                <a:lumMod val="65000"/>
              </a:schemeClr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8941" name="Shape 133"/>
          <p:cNvSpPr>
            <a:spLocks noChangeShapeType="1"/>
          </p:cNvSpPr>
          <p:nvPr/>
        </p:nvSpPr>
        <p:spPr bwMode="auto">
          <a:xfrm flipH="1">
            <a:off x="3051175" y="3114675"/>
            <a:ext cx="1052513" cy="1712913"/>
          </a:xfrm>
          <a:prstGeom prst="line">
            <a:avLst/>
          </a:prstGeom>
          <a:noFill/>
          <a:ln w="63500">
            <a:solidFill>
              <a:schemeClr val="bg1">
                <a:lumMod val="65000"/>
              </a:schemeClr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8942" name="Shape 134"/>
          <p:cNvSpPr>
            <a:spLocks noChangeShapeType="1"/>
          </p:cNvSpPr>
          <p:nvPr/>
        </p:nvSpPr>
        <p:spPr bwMode="auto">
          <a:xfrm flipH="1">
            <a:off x="3062288" y="4391025"/>
            <a:ext cx="3243262" cy="500063"/>
          </a:xfrm>
          <a:prstGeom prst="line">
            <a:avLst/>
          </a:prstGeom>
          <a:noFill/>
          <a:ln w="63500">
            <a:solidFill>
              <a:schemeClr val="bg1">
                <a:lumMod val="65000"/>
              </a:schemeClr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138" name="Shape 138"/>
          <p:cNvSpPr/>
          <p:nvPr/>
        </p:nvSpPr>
        <p:spPr>
          <a:xfrm>
            <a:off x="3875088" y="2867025"/>
            <a:ext cx="447675" cy="446088"/>
          </a:xfrm>
          <a:prstGeom prst="roundRect">
            <a:avLst>
              <a:gd name="adj" fmla="val 30000"/>
            </a:avLst>
          </a:prstGeom>
          <a:solidFill>
            <a:schemeClr val="bg1">
              <a:lumMod val="6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39" name="Shape 139"/>
          <p:cNvSpPr/>
          <p:nvPr/>
        </p:nvSpPr>
        <p:spPr>
          <a:xfrm>
            <a:off x="2830513" y="4652963"/>
            <a:ext cx="446087" cy="446087"/>
          </a:xfrm>
          <a:prstGeom prst="roundRect">
            <a:avLst>
              <a:gd name="adj" fmla="val 30000"/>
            </a:avLst>
          </a:prstGeom>
          <a:solidFill>
            <a:schemeClr val="bg1">
              <a:lumMod val="6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40" name="Shape 140"/>
          <p:cNvSpPr/>
          <p:nvPr/>
        </p:nvSpPr>
        <p:spPr>
          <a:xfrm>
            <a:off x="6062663" y="4170363"/>
            <a:ext cx="447675" cy="446087"/>
          </a:xfrm>
          <a:prstGeom prst="roundRect">
            <a:avLst>
              <a:gd name="adj" fmla="val 30000"/>
            </a:avLst>
          </a:prstGeom>
          <a:solidFill>
            <a:schemeClr val="bg1">
              <a:lumMod val="6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41" name="Shape 141"/>
          <p:cNvSpPr/>
          <p:nvPr/>
        </p:nvSpPr>
        <p:spPr>
          <a:xfrm>
            <a:off x="3643313" y="1697038"/>
            <a:ext cx="357187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bg1">
              <a:lumMod val="6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44" name="Shape 144"/>
          <p:cNvSpPr>
            <a:spLocks noChangeArrowheads="1"/>
          </p:cNvSpPr>
          <p:nvPr/>
        </p:nvSpPr>
        <p:spPr bwMode="auto">
          <a:xfrm>
            <a:off x="1103313" y="5135563"/>
            <a:ext cx="3341687" cy="503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5717" tIns="35717" rIns="35717" bIns="35717" anchor="ctr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pPr algn="ctr" eaLnBrk="1" hangingPunct="1"/>
            <a:r>
              <a:rPr lang="en-US" altLang="x-none" sz="2800" b="0" dirty="0">
                <a:solidFill>
                  <a:srgbClr val="0000FF"/>
                </a:solidFill>
                <a:latin typeface="Arial" charset="0"/>
                <a:sym typeface="Calibri" charset="0"/>
              </a:rPr>
              <a:t>cable company</a:t>
            </a: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about an cable provider as an ISP?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5E4295D-0562-E94B-9AB7-AE91BA98B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7A418-0CEB-9E4A-BA45-3B7D3D133EB9}" type="slidenum">
              <a:rPr lang="en-US" smtClean="0"/>
              <a:pPr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519475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Shape 626"/>
          <p:cNvSpPr/>
          <p:nvPr/>
        </p:nvSpPr>
        <p:spPr>
          <a:xfrm>
            <a:off x="5241726" y="2125265"/>
            <a:ext cx="3437930" cy="27056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627" name="Shape 627"/>
          <p:cNvSpPr/>
          <p:nvPr/>
        </p:nvSpPr>
        <p:spPr>
          <a:xfrm>
            <a:off x="2884282" y="3765230"/>
            <a:ext cx="1687719" cy="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628" name="Shape 628"/>
          <p:cNvSpPr/>
          <p:nvPr/>
        </p:nvSpPr>
        <p:spPr>
          <a:xfrm flipV="1">
            <a:off x="6349008" y="3760221"/>
            <a:ext cx="1268150" cy="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630" name="Shape 630"/>
          <p:cNvSpPr/>
          <p:nvPr/>
        </p:nvSpPr>
        <p:spPr>
          <a:xfrm flipV="1">
            <a:off x="1443157" y="3766376"/>
            <a:ext cx="1268150" cy="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631" name="Shape 631"/>
          <p:cNvSpPr/>
          <p:nvPr/>
        </p:nvSpPr>
        <p:spPr>
          <a:xfrm>
            <a:off x="1250156" y="3598663"/>
            <a:ext cx="357188" cy="3571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632" name="Shape 632"/>
          <p:cNvSpPr/>
          <p:nvPr/>
        </p:nvSpPr>
        <p:spPr>
          <a:xfrm>
            <a:off x="383977" y="3887399"/>
            <a:ext cx="2089547" cy="5030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5719" tIns="35719" rIns="35719" bIns="35719" anchor="ctr">
            <a:spAutoFit/>
          </a:bodyPr>
          <a:lstStyle>
            <a:lvl1pPr>
              <a:defRPr b="1">
                <a:solidFill>
                  <a:srgbClr val="0096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800"/>
              <a:t>home PC</a:t>
            </a:r>
          </a:p>
        </p:txBody>
      </p:sp>
      <p:sp>
        <p:nvSpPr>
          <p:cNvPr id="633" name="Shape 633"/>
          <p:cNvSpPr/>
          <p:nvPr/>
        </p:nvSpPr>
        <p:spPr>
          <a:xfrm>
            <a:off x="7000509" y="3985625"/>
            <a:ext cx="1070807" cy="5030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800"/>
              <a:t>switch</a:t>
            </a:r>
          </a:p>
        </p:txBody>
      </p:sp>
      <p:sp>
        <p:nvSpPr>
          <p:cNvPr id="634" name="Shape 634"/>
          <p:cNvSpPr/>
          <p:nvPr/>
        </p:nvSpPr>
        <p:spPr>
          <a:xfrm>
            <a:off x="2509242" y="3295055"/>
            <a:ext cx="446484" cy="937617"/>
          </a:xfrm>
          <a:prstGeom prst="roundRect">
            <a:avLst>
              <a:gd name="adj" fmla="val 30000"/>
            </a:avLst>
          </a:prstGeom>
          <a:solidFill>
            <a:srgbClr val="42424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0096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635" name="Shape 635"/>
          <p:cNvSpPr/>
          <p:nvPr/>
        </p:nvSpPr>
        <p:spPr>
          <a:xfrm>
            <a:off x="1759742" y="2341432"/>
            <a:ext cx="2018110" cy="9339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5719" tIns="35719" rIns="35719" bIns="35719" anchor="ctr">
            <a:spAutoFit/>
          </a:bodyPr>
          <a:lstStyle>
            <a:lvl1pPr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800"/>
              <a:t>cable modem</a:t>
            </a:r>
          </a:p>
        </p:txBody>
      </p:sp>
      <p:sp>
        <p:nvSpPr>
          <p:cNvPr id="636" name="Shape 636"/>
          <p:cNvSpPr/>
          <p:nvPr/>
        </p:nvSpPr>
        <p:spPr>
          <a:xfrm>
            <a:off x="5709615" y="2762258"/>
            <a:ext cx="1090043" cy="5030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800"/>
              <a:t>CMTS</a:t>
            </a:r>
          </a:p>
        </p:txBody>
      </p:sp>
      <p:sp>
        <p:nvSpPr>
          <p:cNvPr id="637" name="Shape 637"/>
          <p:cNvSpPr/>
          <p:nvPr/>
        </p:nvSpPr>
        <p:spPr>
          <a:xfrm>
            <a:off x="6902996" y="2484256"/>
            <a:ext cx="1472803" cy="8107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>
              <a:defRPr b="1"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 algn="ctr">
              <a:defRPr sz="1800" b="0">
                <a:solidFill>
                  <a:srgbClr val="000000"/>
                </a:solidFill>
              </a:defRPr>
            </a:pPr>
            <a:r>
              <a:rPr sz="2400" dirty="0"/>
              <a:t>cable head end</a:t>
            </a:r>
          </a:p>
        </p:txBody>
      </p:sp>
      <p:sp>
        <p:nvSpPr>
          <p:cNvPr id="638" name="Shape 638"/>
          <p:cNvSpPr/>
          <p:nvPr/>
        </p:nvSpPr>
        <p:spPr>
          <a:xfrm>
            <a:off x="3121283" y="3315899"/>
            <a:ext cx="1173399" cy="5030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 b="1">
                <a:solidFill>
                  <a:srgbClr val="5E5E5E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800"/>
              <a:t>copper</a:t>
            </a:r>
          </a:p>
        </p:txBody>
      </p:sp>
      <p:sp>
        <p:nvSpPr>
          <p:cNvPr id="639" name="Shape 639"/>
          <p:cNvSpPr/>
          <p:nvPr/>
        </p:nvSpPr>
        <p:spPr>
          <a:xfrm>
            <a:off x="4589858" y="3765325"/>
            <a:ext cx="1687719" cy="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640" name="Shape 640"/>
          <p:cNvSpPr/>
          <p:nvPr/>
        </p:nvSpPr>
        <p:spPr>
          <a:xfrm>
            <a:off x="5973961" y="3295055"/>
            <a:ext cx="446484" cy="937617"/>
          </a:xfrm>
          <a:prstGeom prst="roundRect">
            <a:avLst>
              <a:gd name="adj" fmla="val 30000"/>
            </a:avLst>
          </a:prstGeom>
          <a:solidFill>
            <a:srgbClr val="42424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641" name="Shape 641"/>
          <p:cNvSpPr/>
          <p:nvPr/>
        </p:nvSpPr>
        <p:spPr>
          <a:xfrm>
            <a:off x="4947814" y="3315899"/>
            <a:ext cx="772648" cy="5030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 b="1">
                <a:solidFill>
                  <a:srgbClr val="5E5E5E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800"/>
              <a:t>fiber</a:t>
            </a:r>
          </a:p>
        </p:txBody>
      </p:sp>
      <p:sp>
        <p:nvSpPr>
          <p:cNvPr id="642" name="Shape 642"/>
          <p:cNvSpPr/>
          <p:nvPr/>
        </p:nvSpPr>
        <p:spPr>
          <a:xfrm>
            <a:off x="4420195" y="3598663"/>
            <a:ext cx="357188" cy="3571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5E5E5E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643" name="Shape 643"/>
          <p:cNvSpPr/>
          <p:nvPr/>
        </p:nvSpPr>
        <p:spPr>
          <a:xfrm flipV="1">
            <a:off x="7688414" y="3774746"/>
            <a:ext cx="687385" cy="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844"/>
          </a:p>
        </p:txBody>
      </p:sp>
      <p:sp>
        <p:nvSpPr>
          <p:cNvPr id="644" name="Shape 644"/>
          <p:cNvSpPr/>
          <p:nvPr/>
        </p:nvSpPr>
        <p:spPr>
          <a:xfrm>
            <a:off x="8441354" y="3402359"/>
            <a:ext cx="389530" cy="526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953"/>
              <a:t>...</a:t>
            </a:r>
          </a:p>
        </p:txBody>
      </p:sp>
      <p:sp>
        <p:nvSpPr>
          <p:cNvPr id="645" name="Shape 645"/>
          <p:cNvSpPr/>
          <p:nvPr/>
        </p:nvSpPr>
        <p:spPr>
          <a:xfrm>
            <a:off x="7322344" y="3554016"/>
            <a:ext cx="446484" cy="446484"/>
          </a:xfrm>
          <a:prstGeom prst="roundRect">
            <a:avLst>
              <a:gd name="adj" fmla="val 30000"/>
            </a:avLst>
          </a:prstGeom>
          <a:solidFill>
            <a:srgbClr val="42424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12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Connecting via cable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6ACE6C-E8B4-A146-8F3A-91E8B65C8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7A418-0CEB-9E4A-BA45-3B7D3D133EB9}" type="slidenum">
              <a:rPr lang="en-US" smtClean="0"/>
              <a:pPr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511704"/>
      </p:ext>
    </p:extLst>
  </p:cSld>
  <p:clrMapOvr>
    <a:masterClrMapping/>
  </p:clrMapOvr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6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6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6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6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6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6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6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6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6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3" fill="hold"/>
                                        <p:tgtEl>
                                          <p:spTgt spid="6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6" grpId="0" animBg="1" advAuto="0"/>
      <p:bldP spid="627" grpId="0" animBg="1" advAuto="0"/>
      <p:bldP spid="628" grpId="0" animBg="1" advAuto="0"/>
      <p:bldP spid="630" grpId="0" animBg="1" advAuto="0"/>
      <p:bldP spid="634" grpId="0" animBg="1" advAuto="0"/>
      <p:bldP spid="635" grpId="0" animBg="1" advAuto="0"/>
      <p:bldP spid="636" grpId="0" animBg="1" advAuto="0"/>
      <p:bldP spid="637" grpId="0" animBg="1" advAuto="0"/>
      <p:bldP spid="638" grpId="0" animBg="1" advAuto="0"/>
      <p:bldP spid="639" grpId="0" animBg="1" advAuto="0"/>
      <p:bldP spid="640" grpId="0" animBg="1" advAuto="0"/>
      <p:bldP spid="641" grpId="0" animBg="1" advAuto="0"/>
      <p:bldP spid="642" grpId="0" animBg="1" advAuto="0"/>
      <p:bldP spid="643" grpId="0" animBg="1" advAuto="0"/>
      <p:bldP spid="644" grpId="0" animBg="1" advAuto="0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Cable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Coaxial copper &amp; fiber</a:t>
            </a:r>
          </a:p>
          <a:p>
            <a:r>
              <a:rPr lang="en-US" dirty="0"/>
              <a:t>Up to 42.8 Mbps downstream</a:t>
            </a:r>
          </a:p>
          <a:p>
            <a:r>
              <a:rPr lang="en-US" dirty="0"/>
              <a:t>Up to 30.7 Mbps upstream</a:t>
            </a:r>
          </a:p>
          <a:p>
            <a:r>
              <a:rPr lang="en-US" dirty="0"/>
              <a:t>Shared broadcast medium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C984C6-D27E-7040-A8C5-462CFE395A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980615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/>
          <p:nvPr/>
        </p:nvSpPr>
        <p:spPr>
          <a:xfrm>
            <a:off x="5106988" y="3697288"/>
            <a:ext cx="2751137" cy="16065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7"/>
                </a:cubicBezTo>
                <a:cubicBezTo>
                  <a:pt x="12954" y="20639"/>
                  <a:pt x="6724" y="20639"/>
                  <a:pt x="2882" y="16797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bg1">
              <a:lumMod val="8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06" name="Shape 106"/>
          <p:cNvSpPr/>
          <p:nvPr/>
        </p:nvSpPr>
        <p:spPr>
          <a:xfrm>
            <a:off x="2071688" y="1946275"/>
            <a:ext cx="3643312" cy="19018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bg1">
              <a:lumMod val="8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07" name="Shape 107"/>
          <p:cNvSpPr/>
          <p:nvPr/>
        </p:nvSpPr>
        <p:spPr>
          <a:xfrm>
            <a:off x="1098550" y="4241800"/>
            <a:ext cx="2820988" cy="16430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bg1">
              <a:lumMod val="8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38916" name="Shape 108"/>
          <p:cNvSpPr>
            <a:spLocks noChangeShapeType="1"/>
          </p:cNvSpPr>
          <p:nvPr/>
        </p:nvSpPr>
        <p:spPr bwMode="auto">
          <a:xfrm>
            <a:off x="3827463" y="1935163"/>
            <a:ext cx="315912" cy="1201737"/>
          </a:xfrm>
          <a:prstGeom prst="line">
            <a:avLst/>
          </a:prstGeom>
          <a:noFill/>
          <a:ln w="63500">
            <a:solidFill>
              <a:schemeClr val="bg1">
                <a:lumMod val="65000"/>
              </a:schemeClr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8917" name="Shape 109"/>
          <p:cNvSpPr>
            <a:spLocks noChangeShapeType="1"/>
          </p:cNvSpPr>
          <p:nvPr/>
        </p:nvSpPr>
        <p:spPr bwMode="auto">
          <a:xfrm flipH="1" flipV="1">
            <a:off x="6262688" y="4391025"/>
            <a:ext cx="2073275" cy="862013"/>
          </a:xfrm>
          <a:prstGeom prst="line">
            <a:avLst/>
          </a:prstGeom>
          <a:noFill/>
          <a:ln w="63500">
            <a:solidFill>
              <a:schemeClr val="bg1">
                <a:lumMod val="65000"/>
              </a:schemeClr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8918" name="Shape 110"/>
          <p:cNvSpPr>
            <a:spLocks noChangeShapeType="1"/>
          </p:cNvSpPr>
          <p:nvPr/>
        </p:nvSpPr>
        <p:spPr bwMode="auto">
          <a:xfrm flipH="1">
            <a:off x="701675" y="4911725"/>
            <a:ext cx="2286000" cy="1169988"/>
          </a:xfrm>
          <a:prstGeom prst="line">
            <a:avLst/>
          </a:prstGeom>
          <a:noFill/>
          <a:ln w="63500">
            <a:solidFill>
              <a:schemeClr val="bg1">
                <a:lumMod val="65000"/>
              </a:schemeClr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8920" name="Shape 112"/>
          <p:cNvSpPr>
            <a:spLocks noChangeShapeType="1"/>
          </p:cNvSpPr>
          <p:nvPr/>
        </p:nvSpPr>
        <p:spPr bwMode="auto">
          <a:xfrm>
            <a:off x="2041525" y="2679700"/>
            <a:ext cx="2009775" cy="425450"/>
          </a:xfrm>
          <a:prstGeom prst="line">
            <a:avLst/>
          </a:prstGeom>
          <a:noFill/>
          <a:ln w="63500">
            <a:solidFill>
              <a:schemeClr val="bg1">
                <a:lumMod val="65000"/>
              </a:schemeClr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8921" name="Shape 113"/>
          <p:cNvSpPr>
            <a:spLocks noChangeShapeType="1"/>
          </p:cNvSpPr>
          <p:nvPr/>
        </p:nvSpPr>
        <p:spPr bwMode="auto">
          <a:xfrm>
            <a:off x="1163638" y="4445000"/>
            <a:ext cx="1844675" cy="425450"/>
          </a:xfrm>
          <a:prstGeom prst="line">
            <a:avLst/>
          </a:prstGeom>
          <a:noFill/>
          <a:ln w="63500">
            <a:solidFill>
              <a:schemeClr val="bg1">
                <a:lumMod val="65000"/>
              </a:schemeClr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8922" name="Shape 114"/>
          <p:cNvSpPr>
            <a:spLocks noChangeShapeType="1"/>
          </p:cNvSpPr>
          <p:nvPr/>
        </p:nvSpPr>
        <p:spPr bwMode="auto">
          <a:xfrm flipH="1">
            <a:off x="2403475" y="4911725"/>
            <a:ext cx="638175" cy="979488"/>
          </a:xfrm>
          <a:prstGeom prst="line">
            <a:avLst/>
          </a:prstGeom>
          <a:noFill/>
          <a:ln w="63500">
            <a:solidFill>
              <a:schemeClr val="bg1">
                <a:lumMod val="65000"/>
              </a:schemeClr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115" name="Shape 115"/>
          <p:cNvSpPr/>
          <p:nvPr/>
        </p:nvSpPr>
        <p:spPr>
          <a:xfrm>
            <a:off x="1857375" y="2490788"/>
            <a:ext cx="357188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bg1">
              <a:lumMod val="6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16" name="Shape 116"/>
          <p:cNvSpPr/>
          <p:nvPr/>
        </p:nvSpPr>
        <p:spPr>
          <a:xfrm>
            <a:off x="1009650" y="4259263"/>
            <a:ext cx="357188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bg1">
              <a:lumMod val="6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17" name="Shape 117"/>
          <p:cNvSpPr/>
          <p:nvPr/>
        </p:nvSpPr>
        <p:spPr>
          <a:xfrm>
            <a:off x="2197100" y="5749925"/>
            <a:ext cx="357188" cy="358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bg1">
              <a:lumMod val="6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38926" name="Shape 118"/>
          <p:cNvSpPr>
            <a:spLocks noChangeShapeType="1"/>
          </p:cNvSpPr>
          <p:nvPr/>
        </p:nvSpPr>
        <p:spPr bwMode="auto">
          <a:xfrm>
            <a:off x="2136775" y="1754188"/>
            <a:ext cx="1882775" cy="1308100"/>
          </a:xfrm>
          <a:prstGeom prst="line">
            <a:avLst/>
          </a:prstGeom>
          <a:noFill/>
          <a:ln w="63500">
            <a:solidFill>
              <a:schemeClr val="bg1">
                <a:lumMod val="65000"/>
              </a:schemeClr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8927" name="Shape 119"/>
          <p:cNvSpPr>
            <a:spLocks noChangeShapeType="1"/>
          </p:cNvSpPr>
          <p:nvPr/>
        </p:nvSpPr>
        <p:spPr bwMode="auto">
          <a:xfrm>
            <a:off x="2795588" y="1860550"/>
            <a:ext cx="1255712" cy="1190625"/>
          </a:xfrm>
          <a:prstGeom prst="line">
            <a:avLst/>
          </a:prstGeom>
          <a:noFill/>
          <a:ln w="63500">
            <a:solidFill>
              <a:schemeClr val="bg1">
                <a:lumMod val="65000"/>
              </a:schemeClr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120" name="Shape 120"/>
          <p:cNvSpPr/>
          <p:nvPr/>
        </p:nvSpPr>
        <p:spPr>
          <a:xfrm>
            <a:off x="1955800" y="1527175"/>
            <a:ext cx="357188" cy="3571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bg1">
              <a:lumMod val="6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21" name="Shape 121"/>
          <p:cNvSpPr/>
          <p:nvPr/>
        </p:nvSpPr>
        <p:spPr>
          <a:xfrm>
            <a:off x="2616200" y="1660525"/>
            <a:ext cx="357188" cy="3571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bg1">
              <a:lumMod val="6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38930" name="Shape 122"/>
          <p:cNvSpPr>
            <a:spLocks noChangeShapeType="1"/>
          </p:cNvSpPr>
          <p:nvPr/>
        </p:nvSpPr>
        <p:spPr bwMode="auto">
          <a:xfrm flipV="1">
            <a:off x="1063625" y="4859338"/>
            <a:ext cx="1944688" cy="563562"/>
          </a:xfrm>
          <a:prstGeom prst="line">
            <a:avLst/>
          </a:prstGeom>
          <a:noFill/>
          <a:ln w="63500">
            <a:solidFill>
              <a:schemeClr val="bg1">
                <a:lumMod val="65000"/>
              </a:schemeClr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123" name="Shape 123"/>
          <p:cNvSpPr/>
          <p:nvPr/>
        </p:nvSpPr>
        <p:spPr>
          <a:xfrm>
            <a:off x="901700" y="5249863"/>
            <a:ext cx="357188" cy="358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bg1">
              <a:lumMod val="6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38932" name="Shape 124"/>
          <p:cNvSpPr>
            <a:spLocks noChangeShapeType="1"/>
          </p:cNvSpPr>
          <p:nvPr/>
        </p:nvSpPr>
        <p:spPr bwMode="auto">
          <a:xfrm flipH="1">
            <a:off x="6242050" y="3646488"/>
            <a:ext cx="1743075" cy="733425"/>
          </a:xfrm>
          <a:prstGeom prst="line">
            <a:avLst/>
          </a:prstGeom>
          <a:noFill/>
          <a:ln w="63500">
            <a:solidFill>
              <a:schemeClr val="bg1">
                <a:lumMod val="50000"/>
              </a:schemeClr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8933" name="Shape 125"/>
          <p:cNvSpPr>
            <a:spLocks noChangeShapeType="1"/>
          </p:cNvSpPr>
          <p:nvPr/>
        </p:nvSpPr>
        <p:spPr bwMode="auto">
          <a:xfrm>
            <a:off x="6305550" y="4433888"/>
            <a:ext cx="765175" cy="977900"/>
          </a:xfrm>
          <a:prstGeom prst="line">
            <a:avLst/>
          </a:prstGeom>
          <a:noFill/>
          <a:ln w="63500">
            <a:solidFill>
              <a:schemeClr val="bg1">
                <a:lumMod val="65000"/>
              </a:schemeClr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126" name="Shape 126"/>
          <p:cNvSpPr/>
          <p:nvPr/>
        </p:nvSpPr>
        <p:spPr>
          <a:xfrm>
            <a:off x="7821613" y="3455988"/>
            <a:ext cx="358775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27" name="Shape 127"/>
          <p:cNvSpPr/>
          <p:nvPr/>
        </p:nvSpPr>
        <p:spPr>
          <a:xfrm>
            <a:off x="6902450" y="5249863"/>
            <a:ext cx="357188" cy="358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bg1">
              <a:lumMod val="6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38936" name="Shape 128"/>
          <p:cNvSpPr>
            <a:spLocks noChangeShapeType="1"/>
          </p:cNvSpPr>
          <p:nvPr/>
        </p:nvSpPr>
        <p:spPr bwMode="auto">
          <a:xfrm flipH="1" flipV="1">
            <a:off x="6305550" y="4359275"/>
            <a:ext cx="1668463" cy="425450"/>
          </a:xfrm>
          <a:prstGeom prst="line">
            <a:avLst/>
          </a:prstGeom>
          <a:noFill/>
          <a:ln w="63500">
            <a:solidFill>
              <a:schemeClr val="bg1">
                <a:lumMod val="65000"/>
              </a:schemeClr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129" name="Shape 129"/>
          <p:cNvSpPr/>
          <p:nvPr/>
        </p:nvSpPr>
        <p:spPr>
          <a:xfrm>
            <a:off x="7821613" y="4633913"/>
            <a:ext cx="358775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bg1">
              <a:lumMod val="6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30" name="Shape 130"/>
          <p:cNvSpPr/>
          <p:nvPr/>
        </p:nvSpPr>
        <p:spPr>
          <a:xfrm>
            <a:off x="554038" y="5875338"/>
            <a:ext cx="357187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bg1">
              <a:lumMod val="6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31" name="Shape 131"/>
          <p:cNvSpPr/>
          <p:nvPr/>
        </p:nvSpPr>
        <p:spPr>
          <a:xfrm>
            <a:off x="8143875" y="5054600"/>
            <a:ext cx="357188" cy="3571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bg1">
              <a:lumMod val="6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38940" name="Shape 132"/>
          <p:cNvSpPr>
            <a:spLocks noChangeShapeType="1"/>
          </p:cNvSpPr>
          <p:nvPr/>
        </p:nvSpPr>
        <p:spPr bwMode="auto">
          <a:xfrm>
            <a:off x="4040188" y="3114675"/>
            <a:ext cx="2254250" cy="1276350"/>
          </a:xfrm>
          <a:prstGeom prst="line">
            <a:avLst/>
          </a:prstGeom>
          <a:noFill/>
          <a:ln w="63500">
            <a:solidFill>
              <a:schemeClr val="bg1">
                <a:lumMod val="65000"/>
              </a:schemeClr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8941" name="Shape 133"/>
          <p:cNvSpPr>
            <a:spLocks noChangeShapeType="1"/>
          </p:cNvSpPr>
          <p:nvPr/>
        </p:nvSpPr>
        <p:spPr bwMode="auto">
          <a:xfrm flipH="1">
            <a:off x="3051175" y="3114675"/>
            <a:ext cx="1052513" cy="1712913"/>
          </a:xfrm>
          <a:prstGeom prst="line">
            <a:avLst/>
          </a:prstGeom>
          <a:noFill/>
          <a:ln w="63500">
            <a:solidFill>
              <a:schemeClr val="bg1">
                <a:lumMod val="65000"/>
              </a:schemeClr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8942" name="Shape 134"/>
          <p:cNvSpPr>
            <a:spLocks noChangeShapeType="1"/>
          </p:cNvSpPr>
          <p:nvPr/>
        </p:nvSpPr>
        <p:spPr bwMode="auto">
          <a:xfrm flipH="1">
            <a:off x="3062288" y="4391025"/>
            <a:ext cx="3243262" cy="500063"/>
          </a:xfrm>
          <a:prstGeom prst="line">
            <a:avLst/>
          </a:prstGeom>
          <a:noFill/>
          <a:ln w="63500">
            <a:solidFill>
              <a:schemeClr val="bg1">
                <a:lumMod val="65000"/>
              </a:schemeClr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138" name="Shape 138"/>
          <p:cNvSpPr/>
          <p:nvPr/>
        </p:nvSpPr>
        <p:spPr>
          <a:xfrm>
            <a:off x="3875088" y="2867025"/>
            <a:ext cx="447675" cy="446088"/>
          </a:xfrm>
          <a:prstGeom prst="roundRect">
            <a:avLst>
              <a:gd name="adj" fmla="val 30000"/>
            </a:avLst>
          </a:prstGeom>
          <a:solidFill>
            <a:schemeClr val="bg1">
              <a:lumMod val="6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39" name="Shape 139"/>
          <p:cNvSpPr/>
          <p:nvPr/>
        </p:nvSpPr>
        <p:spPr>
          <a:xfrm>
            <a:off x="2830513" y="4652963"/>
            <a:ext cx="446087" cy="446087"/>
          </a:xfrm>
          <a:prstGeom prst="roundRect">
            <a:avLst>
              <a:gd name="adj" fmla="val 30000"/>
            </a:avLst>
          </a:prstGeom>
          <a:solidFill>
            <a:schemeClr val="bg1">
              <a:lumMod val="6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40" name="Shape 140"/>
          <p:cNvSpPr/>
          <p:nvPr/>
        </p:nvSpPr>
        <p:spPr>
          <a:xfrm>
            <a:off x="6062663" y="4170363"/>
            <a:ext cx="447675" cy="446087"/>
          </a:xfrm>
          <a:prstGeom prst="roundRect">
            <a:avLst>
              <a:gd name="adj" fmla="val 30000"/>
            </a:avLst>
          </a:prstGeom>
          <a:solidFill>
            <a:schemeClr val="bg1">
              <a:lumMod val="6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41" name="Shape 141"/>
          <p:cNvSpPr/>
          <p:nvPr/>
        </p:nvSpPr>
        <p:spPr>
          <a:xfrm>
            <a:off x="3643313" y="1697038"/>
            <a:ext cx="357187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bg1">
              <a:lumMod val="65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Any other means?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40" name="Shape 145"/>
          <p:cNvSpPr>
            <a:spLocks noChangeArrowheads="1"/>
          </p:cNvSpPr>
          <p:nvPr/>
        </p:nvSpPr>
        <p:spPr bwMode="auto">
          <a:xfrm>
            <a:off x="4371975" y="4618038"/>
            <a:ext cx="4162425" cy="503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5717" tIns="35717" rIns="35717" bIns="35717" anchor="ctr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-128"/>
              </a:defRPr>
            </a:lvl9pPr>
          </a:lstStyle>
          <a:p>
            <a:pPr algn="ctr" eaLnBrk="1" hangingPunct="1"/>
            <a:r>
              <a:rPr lang="en-US" altLang="x-none" sz="2800" b="0" dirty="0">
                <a:solidFill>
                  <a:srgbClr val="0000FF"/>
                </a:solidFill>
                <a:latin typeface="Arial" charset="0"/>
                <a:sym typeface="Calibri" charset="0"/>
              </a:rPr>
              <a:t>university net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46791EE-44F7-A84C-9789-AACF6E062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7A418-0CEB-9E4A-BA45-3B7D3D133EB9}" type="slidenum">
              <a:rPr lang="en-US" smtClean="0"/>
              <a:pPr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806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EECS 489 about?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learn about (at a high level)</a:t>
            </a:r>
          </a:p>
          <a:p>
            <a:pPr lvl="1"/>
            <a:r>
              <a:rPr lang="en-US" dirty="0"/>
              <a:t>How the Internet works</a:t>
            </a:r>
          </a:p>
          <a:p>
            <a:pPr lvl="1"/>
            <a:r>
              <a:rPr lang="en-US" dirty="0"/>
              <a:t>Why it works the way it does</a:t>
            </a:r>
          </a:p>
          <a:p>
            <a:pPr lvl="1"/>
            <a:r>
              <a:rPr lang="en-US" dirty="0"/>
              <a:t>How to reason about complicated design problems</a:t>
            </a:r>
          </a:p>
          <a:p>
            <a:endParaRPr lang="en-US" dirty="0"/>
          </a:p>
          <a:p>
            <a:r>
              <a:rPr lang="en-US" dirty="0"/>
              <a:t>What it’s not about</a:t>
            </a:r>
          </a:p>
          <a:p>
            <a:pPr lvl="1"/>
            <a:r>
              <a:rPr lang="en-US" dirty="0"/>
              <a:t>How to write web services</a:t>
            </a:r>
          </a:p>
          <a:p>
            <a:pPr lvl="1"/>
            <a:r>
              <a:rPr lang="en-US" dirty="0"/>
              <a:t>How to design web pages</a:t>
            </a:r>
          </a:p>
          <a:p>
            <a:pPr lvl="1"/>
            <a:r>
              <a:rPr lang="en-US" dirty="0"/>
              <a:t>…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EF2EDA9-7AA4-034B-AB95-6C7A91A35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AB2248-7B06-EC43-9C9C-1B1029EEA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440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Ethernet</a:t>
            </a:r>
          </a:p>
        </p:txBody>
      </p:sp>
      <p:sp>
        <p:nvSpPr>
          <p:cNvPr id="774" name="Shape 774"/>
          <p:cNvSpPr/>
          <p:nvPr/>
        </p:nvSpPr>
        <p:spPr>
          <a:xfrm flipV="1">
            <a:off x="1443162" y="3766307"/>
            <a:ext cx="6862326" cy="2521"/>
          </a:xfrm>
          <a:prstGeom prst="line">
            <a:avLst/>
          </a:prstGeom>
          <a:ln w="63500">
            <a:solidFill>
              <a:srgbClr val="797979"/>
            </a:solidFill>
            <a:miter lim="400000"/>
          </a:ln>
        </p:spPr>
        <p:txBody>
          <a:bodyPr lIns="0" tIns="0" rIns="0" bIns="0" anchor="ctr"/>
          <a:lstStyle/>
          <a:p>
            <a:pPr defTabSz="321457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 sz="2800"/>
          </a:p>
        </p:txBody>
      </p:sp>
      <p:sp>
        <p:nvSpPr>
          <p:cNvPr id="775" name="Shape 775"/>
          <p:cNvSpPr/>
          <p:nvPr/>
        </p:nvSpPr>
        <p:spPr>
          <a:xfrm>
            <a:off x="1250156" y="3598663"/>
            <a:ext cx="357188" cy="35718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00"/>
          </a:p>
        </p:txBody>
      </p:sp>
      <p:sp>
        <p:nvSpPr>
          <p:cNvPr id="776" name="Shape 776"/>
          <p:cNvSpPr/>
          <p:nvPr/>
        </p:nvSpPr>
        <p:spPr>
          <a:xfrm>
            <a:off x="7152680" y="3446859"/>
            <a:ext cx="625078" cy="625078"/>
          </a:xfrm>
          <a:prstGeom prst="roundRect">
            <a:avLst>
              <a:gd name="adj" fmla="val 21429"/>
            </a:avLst>
          </a:prstGeom>
          <a:solidFill>
            <a:srgbClr val="42424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00"/>
          </a:p>
        </p:txBody>
      </p:sp>
      <p:sp>
        <p:nvSpPr>
          <p:cNvPr id="777" name="Shape 777"/>
          <p:cNvSpPr/>
          <p:nvPr/>
        </p:nvSpPr>
        <p:spPr>
          <a:xfrm>
            <a:off x="383977" y="3887399"/>
            <a:ext cx="2089547" cy="5030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5719" tIns="35719" rIns="35719" bIns="35719" anchor="ctr">
            <a:spAutoFit/>
          </a:bodyPr>
          <a:lstStyle>
            <a:lvl1pPr>
              <a:defRPr b="1">
                <a:solidFill>
                  <a:srgbClr val="0096FF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800"/>
              <a:t>workstation</a:t>
            </a:r>
          </a:p>
        </p:txBody>
      </p:sp>
      <p:sp>
        <p:nvSpPr>
          <p:cNvPr id="778" name="Shape 778"/>
          <p:cNvSpPr/>
          <p:nvPr/>
        </p:nvSpPr>
        <p:spPr>
          <a:xfrm>
            <a:off x="6181005" y="4127370"/>
            <a:ext cx="2571751" cy="9339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5719" tIns="35719" rIns="35719" bIns="35719" anchor="ctr">
            <a:spAutoFit/>
          </a:bodyPr>
          <a:lstStyle>
            <a:lvl1pPr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800"/>
              <a:t>“aggregate” switch</a:t>
            </a:r>
          </a:p>
        </p:txBody>
      </p:sp>
      <p:sp>
        <p:nvSpPr>
          <p:cNvPr id="779" name="Shape 779"/>
          <p:cNvSpPr/>
          <p:nvPr/>
        </p:nvSpPr>
        <p:spPr>
          <a:xfrm>
            <a:off x="2402618" y="3280180"/>
            <a:ext cx="2473524" cy="5030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5719" tIns="35719" rIns="35719" bIns="35719" anchor="ctr">
            <a:spAutoFit/>
          </a:bodyPr>
          <a:lstStyle>
            <a:lvl1pPr>
              <a:defRPr b="1">
                <a:solidFill>
                  <a:srgbClr val="5E5E5E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800"/>
              <a:t>Ethernet cable</a:t>
            </a:r>
          </a:p>
        </p:txBody>
      </p:sp>
      <p:sp>
        <p:nvSpPr>
          <p:cNvPr id="780" name="Shape 780"/>
          <p:cNvSpPr/>
          <p:nvPr/>
        </p:nvSpPr>
        <p:spPr>
          <a:xfrm>
            <a:off x="5357813" y="3554016"/>
            <a:ext cx="446484" cy="446484"/>
          </a:xfrm>
          <a:prstGeom prst="roundRect">
            <a:avLst>
              <a:gd name="adj" fmla="val 30000"/>
            </a:avLst>
          </a:prstGeom>
          <a:solidFill>
            <a:srgbClr val="42424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2800"/>
          </a:p>
        </p:txBody>
      </p:sp>
      <p:sp>
        <p:nvSpPr>
          <p:cNvPr id="781" name="Shape 781"/>
          <p:cNvSpPr/>
          <p:nvPr/>
        </p:nvSpPr>
        <p:spPr>
          <a:xfrm>
            <a:off x="4782885" y="4127369"/>
            <a:ext cx="1580555" cy="9339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5719" tIns="35719" rIns="35719" bIns="35719" anchor="ctr">
            <a:spAutoFit/>
          </a:bodyPr>
          <a:lstStyle>
            <a:lvl1pPr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800"/>
              <a:t>“local” switch</a:t>
            </a:r>
          </a:p>
        </p:txBody>
      </p:sp>
      <p:sp>
        <p:nvSpPr>
          <p:cNvPr id="782" name="Shape 782"/>
          <p:cNvSpPr/>
          <p:nvPr/>
        </p:nvSpPr>
        <p:spPr>
          <a:xfrm>
            <a:off x="8441354" y="3414125"/>
            <a:ext cx="370294" cy="5030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>
              <a:defRPr b="1">
                <a:solidFill>
                  <a:srgbClr val="42424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2800"/>
              <a:t>...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CC2B63-D9A6-F44B-8EB3-CA9B71722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7A418-0CEB-9E4A-BA45-3B7D3D133EB9}" type="slidenum">
              <a:rPr lang="en-US" smtClean="0"/>
              <a:pPr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835682"/>
      </p:ext>
    </p:extLst>
  </p:cSld>
  <p:clrMapOvr>
    <a:masterClrMapping/>
  </p:clrMapOvr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7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2" grpId="0" animBg="1" advAuto="0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Ethernet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Twisted pair copper</a:t>
            </a:r>
          </a:p>
          <a:p>
            <a:r>
              <a:rPr lang="en-US" dirty="0"/>
              <a:t>100 Mbps, 1 Gbps, 10 Gbps (each direction)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E306EB-4650-B944-893B-49AAB6F3C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901473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Many other ways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Cellular (smart phones)</a:t>
            </a:r>
          </a:p>
          <a:p>
            <a:r>
              <a:rPr lang="en-US" dirty="0"/>
              <a:t>Satellite (remote areas)</a:t>
            </a:r>
          </a:p>
          <a:p>
            <a:r>
              <a:rPr lang="en-US" dirty="0"/>
              <a:t>Fiber to the Home (home)</a:t>
            </a:r>
          </a:p>
          <a:p>
            <a:r>
              <a:rPr lang="en-US" dirty="0"/>
              <a:t>Optical carrier (Internet backbone)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A649A9-FCF6-6D4F-B694-6E6D3A1F6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915592"/>
      </p:ext>
    </p:extLst>
  </p:cSld>
  <p:clrMapOvr>
    <a:masterClrMapping/>
  </p:clrMapOvr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is WiFi?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7" name="Shape 105"/>
          <p:cNvSpPr/>
          <p:nvPr/>
        </p:nvSpPr>
        <p:spPr>
          <a:xfrm>
            <a:off x="5106988" y="3697288"/>
            <a:ext cx="2751137" cy="16065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7"/>
                </a:cubicBezTo>
                <a:cubicBezTo>
                  <a:pt x="12954" y="20639"/>
                  <a:pt x="6724" y="20639"/>
                  <a:pt x="2882" y="16797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8" name="Shape 106"/>
          <p:cNvSpPr/>
          <p:nvPr/>
        </p:nvSpPr>
        <p:spPr>
          <a:xfrm>
            <a:off x="2071688" y="1946275"/>
            <a:ext cx="3643312" cy="19018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9" name="Shape 107"/>
          <p:cNvSpPr/>
          <p:nvPr/>
        </p:nvSpPr>
        <p:spPr>
          <a:xfrm>
            <a:off x="1098550" y="4241800"/>
            <a:ext cx="2820988" cy="16430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tx1">
              <a:lumMod val="20000"/>
              <a:lumOff val="8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0" name="Shape 108"/>
          <p:cNvSpPr>
            <a:spLocks noChangeShapeType="1"/>
          </p:cNvSpPr>
          <p:nvPr/>
        </p:nvSpPr>
        <p:spPr bwMode="auto">
          <a:xfrm>
            <a:off x="3827463" y="1935163"/>
            <a:ext cx="315912" cy="1201737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11" name="Shape 109"/>
          <p:cNvSpPr>
            <a:spLocks noChangeShapeType="1"/>
          </p:cNvSpPr>
          <p:nvPr/>
        </p:nvSpPr>
        <p:spPr bwMode="auto">
          <a:xfrm flipH="1" flipV="1">
            <a:off x="6262688" y="4391025"/>
            <a:ext cx="2073275" cy="862013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12" name="Shape 110"/>
          <p:cNvSpPr>
            <a:spLocks noChangeShapeType="1"/>
          </p:cNvSpPr>
          <p:nvPr/>
        </p:nvSpPr>
        <p:spPr bwMode="auto">
          <a:xfrm flipH="1">
            <a:off x="701675" y="4911725"/>
            <a:ext cx="2286000" cy="1169988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13" name="Shape 112"/>
          <p:cNvSpPr>
            <a:spLocks noChangeShapeType="1"/>
          </p:cNvSpPr>
          <p:nvPr/>
        </p:nvSpPr>
        <p:spPr bwMode="auto">
          <a:xfrm>
            <a:off x="2041525" y="2679700"/>
            <a:ext cx="2009775" cy="425450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14" name="Shape 113"/>
          <p:cNvSpPr>
            <a:spLocks noChangeShapeType="1"/>
          </p:cNvSpPr>
          <p:nvPr/>
        </p:nvSpPr>
        <p:spPr bwMode="auto">
          <a:xfrm>
            <a:off x="1163638" y="4445000"/>
            <a:ext cx="1844675" cy="425450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15" name="Shape 114"/>
          <p:cNvSpPr>
            <a:spLocks noChangeShapeType="1"/>
          </p:cNvSpPr>
          <p:nvPr/>
        </p:nvSpPr>
        <p:spPr bwMode="auto">
          <a:xfrm flipH="1">
            <a:off x="2403475" y="4911725"/>
            <a:ext cx="638175" cy="979488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16" name="Shape 115"/>
          <p:cNvSpPr/>
          <p:nvPr/>
        </p:nvSpPr>
        <p:spPr>
          <a:xfrm>
            <a:off x="1857375" y="2490788"/>
            <a:ext cx="357188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7" name="Shape 116"/>
          <p:cNvSpPr/>
          <p:nvPr/>
        </p:nvSpPr>
        <p:spPr>
          <a:xfrm>
            <a:off x="1009650" y="4259263"/>
            <a:ext cx="357188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8" name="Shape 117"/>
          <p:cNvSpPr/>
          <p:nvPr/>
        </p:nvSpPr>
        <p:spPr>
          <a:xfrm>
            <a:off x="2197100" y="5749925"/>
            <a:ext cx="357188" cy="358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19" name="Shape 118"/>
          <p:cNvSpPr>
            <a:spLocks noChangeShapeType="1"/>
          </p:cNvSpPr>
          <p:nvPr/>
        </p:nvSpPr>
        <p:spPr bwMode="auto">
          <a:xfrm>
            <a:off x="2136775" y="1754188"/>
            <a:ext cx="1882775" cy="1308100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20" name="Shape 119"/>
          <p:cNvSpPr>
            <a:spLocks noChangeShapeType="1"/>
          </p:cNvSpPr>
          <p:nvPr/>
        </p:nvSpPr>
        <p:spPr bwMode="auto">
          <a:xfrm>
            <a:off x="2795588" y="1860550"/>
            <a:ext cx="1255712" cy="1190625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21" name="Shape 120"/>
          <p:cNvSpPr/>
          <p:nvPr/>
        </p:nvSpPr>
        <p:spPr>
          <a:xfrm>
            <a:off x="1955800" y="1527175"/>
            <a:ext cx="357188" cy="3571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22" name="Shape 121"/>
          <p:cNvSpPr/>
          <p:nvPr/>
        </p:nvSpPr>
        <p:spPr>
          <a:xfrm>
            <a:off x="2616200" y="1660525"/>
            <a:ext cx="357188" cy="3571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23" name="Shape 122"/>
          <p:cNvSpPr>
            <a:spLocks noChangeShapeType="1"/>
          </p:cNvSpPr>
          <p:nvPr/>
        </p:nvSpPr>
        <p:spPr bwMode="auto">
          <a:xfrm flipV="1">
            <a:off x="1063625" y="4859338"/>
            <a:ext cx="1944688" cy="563562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24" name="Shape 123"/>
          <p:cNvSpPr/>
          <p:nvPr/>
        </p:nvSpPr>
        <p:spPr>
          <a:xfrm>
            <a:off x="901700" y="5249863"/>
            <a:ext cx="357188" cy="358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25" name="Shape 124"/>
          <p:cNvSpPr>
            <a:spLocks noChangeShapeType="1"/>
          </p:cNvSpPr>
          <p:nvPr/>
        </p:nvSpPr>
        <p:spPr bwMode="auto">
          <a:xfrm flipH="1">
            <a:off x="6242050" y="3646488"/>
            <a:ext cx="1743075" cy="733425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26" name="Shape 125"/>
          <p:cNvSpPr>
            <a:spLocks noChangeShapeType="1"/>
          </p:cNvSpPr>
          <p:nvPr/>
        </p:nvSpPr>
        <p:spPr bwMode="auto">
          <a:xfrm>
            <a:off x="6305550" y="4433888"/>
            <a:ext cx="765175" cy="977900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27" name="Shape 126"/>
          <p:cNvSpPr/>
          <p:nvPr/>
        </p:nvSpPr>
        <p:spPr>
          <a:xfrm>
            <a:off x="7821613" y="3455988"/>
            <a:ext cx="358775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28" name="Shape 127"/>
          <p:cNvSpPr/>
          <p:nvPr/>
        </p:nvSpPr>
        <p:spPr>
          <a:xfrm>
            <a:off x="6902450" y="5249863"/>
            <a:ext cx="357188" cy="3587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29" name="Shape 128"/>
          <p:cNvSpPr>
            <a:spLocks noChangeShapeType="1"/>
          </p:cNvSpPr>
          <p:nvPr/>
        </p:nvSpPr>
        <p:spPr bwMode="auto">
          <a:xfrm flipH="1" flipV="1">
            <a:off x="6305550" y="4359275"/>
            <a:ext cx="1668463" cy="425450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0" name="Shape 129"/>
          <p:cNvSpPr/>
          <p:nvPr/>
        </p:nvSpPr>
        <p:spPr>
          <a:xfrm>
            <a:off x="7821613" y="4633913"/>
            <a:ext cx="358775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31" name="Shape 130"/>
          <p:cNvSpPr/>
          <p:nvPr/>
        </p:nvSpPr>
        <p:spPr>
          <a:xfrm>
            <a:off x="554038" y="5875338"/>
            <a:ext cx="357187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32" name="Shape 131"/>
          <p:cNvSpPr/>
          <p:nvPr/>
        </p:nvSpPr>
        <p:spPr>
          <a:xfrm>
            <a:off x="8143875" y="5054600"/>
            <a:ext cx="357188" cy="3571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33" name="Shape 132"/>
          <p:cNvSpPr>
            <a:spLocks noChangeShapeType="1"/>
          </p:cNvSpPr>
          <p:nvPr/>
        </p:nvSpPr>
        <p:spPr bwMode="auto">
          <a:xfrm>
            <a:off x="4040188" y="3114675"/>
            <a:ext cx="2254250" cy="1276350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4" name="Shape 133"/>
          <p:cNvSpPr>
            <a:spLocks noChangeShapeType="1"/>
          </p:cNvSpPr>
          <p:nvPr/>
        </p:nvSpPr>
        <p:spPr bwMode="auto">
          <a:xfrm flipH="1">
            <a:off x="3051175" y="3114675"/>
            <a:ext cx="1052513" cy="1712913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5" name="Shape 134"/>
          <p:cNvSpPr>
            <a:spLocks noChangeShapeType="1"/>
          </p:cNvSpPr>
          <p:nvPr/>
        </p:nvSpPr>
        <p:spPr bwMode="auto">
          <a:xfrm flipH="1">
            <a:off x="3062288" y="4391025"/>
            <a:ext cx="3243262" cy="500063"/>
          </a:xfrm>
          <a:prstGeom prst="line">
            <a:avLst/>
          </a:prstGeom>
          <a:noFill/>
          <a:ln w="63500">
            <a:solidFill>
              <a:srgbClr val="797979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6" name="Shape 138"/>
          <p:cNvSpPr/>
          <p:nvPr/>
        </p:nvSpPr>
        <p:spPr>
          <a:xfrm>
            <a:off x="3875088" y="2867025"/>
            <a:ext cx="447675" cy="446088"/>
          </a:xfrm>
          <a:prstGeom prst="roundRect">
            <a:avLst>
              <a:gd name="adj" fmla="val 30000"/>
            </a:avLst>
          </a:prstGeom>
          <a:solidFill>
            <a:srgbClr val="42424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37" name="Shape 139"/>
          <p:cNvSpPr/>
          <p:nvPr/>
        </p:nvSpPr>
        <p:spPr>
          <a:xfrm>
            <a:off x="2830513" y="4652963"/>
            <a:ext cx="446087" cy="446087"/>
          </a:xfrm>
          <a:prstGeom prst="roundRect">
            <a:avLst>
              <a:gd name="adj" fmla="val 30000"/>
            </a:avLst>
          </a:prstGeom>
          <a:solidFill>
            <a:srgbClr val="42424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38" name="Shape 140"/>
          <p:cNvSpPr/>
          <p:nvPr/>
        </p:nvSpPr>
        <p:spPr>
          <a:xfrm>
            <a:off x="6062663" y="4170363"/>
            <a:ext cx="447675" cy="446087"/>
          </a:xfrm>
          <a:prstGeom prst="roundRect">
            <a:avLst>
              <a:gd name="adj" fmla="val 30000"/>
            </a:avLst>
          </a:prstGeom>
          <a:solidFill>
            <a:srgbClr val="42424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39" name="Shape 141"/>
          <p:cNvSpPr/>
          <p:nvPr/>
        </p:nvSpPr>
        <p:spPr>
          <a:xfrm>
            <a:off x="3643313" y="1697038"/>
            <a:ext cx="357187" cy="35718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rgbClr val="333399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sz="40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ea typeface="ＭＳ Ｐゴシック" charset="0"/>
              <a:cs typeface="ＭＳ Ｐゴシック" charset="0"/>
            </a:endParaRPr>
          </a:p>
        </p:txBody>
      </p:sp>
      <p:sp>
        <p:nvSpPr>
          <p:cNvPr id="43" name="Shape 800"/>
          <p:cNvSpPr/>
          <p:nvPr/>
        </p:nvSpPr>
        <p:spPr>
          <a:xfrm>
            <a:off x="1750218" y="5848945"/>
            <a:ext cx="1518048" cy="9197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7" y="2882"/>
                </a:moveTo>
                <a:cubicBezTo>
                  <a:pt x="20639" y="6724"/>
                  <a:pt x="20639" y="12954"/>
                  <a:pt x="16797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7" y="2882"/>
                </a:cubicBezTo>
              </a:path>
            </a:pathLst>
          </a:custGeom>
          <a:solidFill>
            <a:schemeClr val="tx1">
              <a:alpha val="5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r>
              <a:rPr lang="en-US" sz="2812" dirty="0">
                <a:solidFill>
                  <a:schemeClr val="accent3"/>
                </a:solidFill>
              </a:rPr>
              <a:t>WiFi</a:t>
            </a:r>
            <a:endParaRPr sz="2812" dirty="0">
              <a:solidFill>
                <a:schemeClr val="accent3"/>
              </a:solidFill>
            </a:endParaRPr>
          </a:p>
        </p:txBody>
      </p:sp>
      <p:sp>
        <p:nvSpPr>
          <p:cNvPr id="48" name="Shape 801"/>
          <p:cNvSpPr/>
          <p:nvPr/>
        </p:nvSpPr>
        <p:spPr>
          <a:xfrm>
            <a:off x="6607969" y="5232797"/>
            <a:ext cx="1580555" cy="10447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tx1">
              <a:alpha val="5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r>
              <a:rPr lang="en-US" sz="2812" dirty="0">
                <a:solidFill>
                  <a:schemeClr val="accent3"/>
                </a:solidFill>
              </a:rPr>
              <a:t>WiFi</a:t>
            </a:r>
            <a:endParaRPr sz="2812" dirty="0">
              <a:solidFill>
                <a:schemeClr val="accent3"/>
              </a:solidFill>
            </a:endParaRPr>
          </a:p>
        </p:txBody>
      </p:sp>
      <p:sp>
        <p:nvSpPr>
          <p:cNvPr id="49" name="Shape 802"/>
          <p:cNvSpPr/>
          <p:nvPr/>
        </p:nvSpPr>
        <p:spPr>
          <a:xfrm>
            <a:off x="535781" y="1884164"/>
            <a:ext cx="1678782" cy="10447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</a:path>
            </a:pathLst>
          </a:custGeom>
          <a:solidFill>
            <a:schemeClr val="tx1">
              <a:alpha val="50000"/>
            </a:schemeClr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 sz="4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r>
              <a:rPr lang="en-US" sz="2812" dirty="0">
                <a:solidFill>
                  <a:schemeClr val="accent3"/>
                </a:solidFill>
              </a:rPr>
              <a:t>WiFi</a:t>
            </a:r>
            <a:endParaRPr sz="2812" dirty="0">
              <a:solidFill>
                <a:schemeClr val="accent3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3B5CDDB-8832-D441-83EB-81F375ACA8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428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 advAuto="0"/>
      <p:bldP spid="48" grpId="0" animBg="1" advAuto="0"/>
      <p:bldP spid="49" grpId="0" animBg="1" advAuto="0"/>
    </p:bld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E95D5-BFBC-1547-BA85-286242166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FC3885-8D79-B541-B228-AC3BF64F9D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10A956-1E93-B94E-9F05-9C5605EF3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2C784F-7732-2744-A2B9-EADBFBE87A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8D97D9-84D5-B64A-820A-78BE6A1E3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063126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MASSIVE Scale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00FF"/>
                </a:solidFill>
              </a:rPr>
              <a:t>4.66 to 5 Billion</a:t>
            </a:r>
            <a:r>
              <a:rPr lang="en-US" dirty="0"/>
              <a:t> users</a:t>
            </a:r>
          </a:p>
          <a:p>
            <a:r>
              <a:rPr lang="en-US" dirty="0">
                <a:solidFill>
                  <a:srgbClr val="0000FF"/>
                </a:solidFill>
              </a:rPr>
              <a:t>&gt;1.1 Billion</a:t>
            </a:r>
            <a:r>
              <a:rPr lang="en-US" dirty="0"/>
              <a:t> websites</a:t>
            </a:r>
          </a:p>
          <a:p>
            <a:r>
              <a:rPr lang="en-US" dirty="0">
                <a:solidFill>
                  <a:srgbClr val="0000FF"/>
                </a:solidFill>
              </a:rPr>
              <a:t>~350 Billion</a:t>
            </a:r>
            <a:r>
              <a:rPr lang="en-US" dirty="0"/>
              <a:t> emails sent per day</a:t>
            </a:r>
          </a:p>
          <a:p>
            <a:r>
              <a:rPr lang="en-US" dirty="0">
                <a:solidFill>
                  <a:srgbClr val="0000FF"/>
                </a:solidFill>
              </a:rPr>
              <a:t>&gt;6.9 Billion</a:t>
            </a:r>
            <a:r>
              <a:rPr lang="en-US" dirty="0"/>
              <a:t> smartphones</a:t>
            </a:r>
          </a:p>
          <a:p>
            <a:r>
              <a:rPr lang="en-US" dirty="0">
                <a:solidFill>
                  <a:srgbClr val="0000FF"/>
                </a:solidFill>
              </a:rPr>
              <a:t>&gt;3 Billion</a:t>
            </a:r>
            <a:r>
              <a:rPr lang="en-US" dirty="0"/>
              <a:t> monthly active Facebook users </a:t>
            </a:r>
          </a:p>
          <a:p>
            <a:r>
              <a:rPr lang="en-US" dirty="0">
                <a:solidFill>
                  <a:srgbClr val="0000FF"/>
                </a:solidFill>
              </a:rPr>
              <a:t>&gt;1 Billion</a:t>
            </a:r>
            <a:r>
              <a:rPr lang="en-US" dirty="0"/>
              <a:t> hours of YouTube watched per day</a:t>
            </a:r>
          </a:p>
          <a:p>
            <a:r>
              <a:rPr lang="en-US" dirty="0"/>
              <a:t>…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0A70D79-4EA6-CE46-9E88-DA01D49AE2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CBBF36-E521-0A48-B3B6-475DE4A91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653844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Have we found the right solution?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don’t really know</a:t>
            </a:r>
          </a:p>
          <a:p>
            <a:endParaRPr lang="en-US" dirty="0"/>
          </a:p>
          <a:p>
            <a:r>
              <a:rPr lang="en-US" dirty="0">
                <a:solidFill>
                  <a:srgbClr val="0000FF"/>
                </a:solidFill>
              </a:rPr>
              <a:t>What we do know</a:t>
            </a:r>
          </a:p>
          <a:p>
            <a:pPr lvl="1"/>
            <a:r>
              <a:rPr lang="en-US" dirty="0"/>
              <a:t>The early Internet pioneers came up with a solution that was successful beyond all imagining </a:t>
            </a:r>
          </a:p>
          <a:p>
            <a:pPr lvl="1"/>
            <a:r>
              <a:rPr lang="en-US" dirty="0"/>
              <a:t>Several enduring </a:t>
            </a:r>
            <a:r>
              <a:rPr lang="en-US" dirty="0">
                <a:solidFill>
                  <a:srgbClr val="0000FF"/>
                </a:solidFill>
              </a:rPr>
              <a:t>architectural principles and practices </a:t>
            </a:r>
            <a:r>
              <a:rPr lang="en-US" dirty="0"/>
              <a:t>emerged from their work</a:t>
            </a:r>
          </a:p>
          <a:p>
            <a:endParaRPr lang="en-US" dirty="0"/>
          </a:p>
          <a:p>
            <a:r>
              <a:rPr lang="en-US" dirty="0"/>
              <a:t>Still, it is just one design with many questions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49828DD-9BA3-6346-8F82-B33F0F579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520AF2-1B44-2E43-80DB-4F0CBE674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100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Internet is a lesson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x-none" dirty="0">
                <a:solidFill>
                  <a:srgbClr val="000000"/>
                </a:solidFill>
              </a:rPr>
              <a:t>In how to reason through the design of a </a:t>
            </a:r>
            <a:r>
              <a:rPr lang="en-US" altLang="x-none" u="sng" dirty="0">
                <a:solidFill>
                  <a:srgbClr val="000000"/>
                </a:solidFill>
              </a:rPr>
              <a:t>very</a:t>
            </a:r>
            <a:r>
              <a:rPr lang="en-US" altLang="x-none" dirty="0">
                <a:solidFill>
                  <a:srgbClr val="000000"/>
                </a:solidFill>
              </a:rPr>
              <a:t> complex system</a:t>
            </a:r>
          </a:p>
          <a:p>
            <a:pPr lvl="1" eaLnBrk="1" hangingPunct="1"/>
            <a:r>
              <a:rPr lang="en-US" altLang="x-none" dirty="0">
                <a:solidFill>
                  <a:srgbClr val="0000FF"/>
                </a:solidFill>
              </a:rPr>
              <a:t>What are our goals and constraints?</a:t>
            </a:r>
          </a:p>
          <a:p>
            <a:pPr lvl="1" eaLnBrk="1" hangingPunct="1"/>
            <a:r>
              <a:rPr lang="en-US" altLang="x-none" dirty="0">
                <a:solidFill>
                  <a:srgbClr val="0000FF"/>
                </a:solidFill>
              </a:rPr>
              <a:t>What</a:t>
            </a:r>
            <a:r>
              <a:rPr lang="en-US" altLang="en-US" dirty="0">
                <a:solidFill>
                  <a:srgbClr val="0000FF"/>
                </a:solidFill>
              </a:rPr>
              <a:t>’</a:t>
            </a:r>
            <a:r>
              <a:rPr lang="en-US" altLang="x-none" dirty="0">
                <a:solidFill>
                  <a:srgbClr val="0000FF"/>
                </a:solidFill>
              </a:rPr>
              <a:t>s the right prioritization of goals?</a:t>
            </a:r>
          </a:p>
          <a:p>
            <a:pPr lvl="1" eaLnBrk="1" hangingPunct="1"/>
            <a:r>
              <a:rPr lang="en-US" altLang="x-none" dirty="0">
                <a:solidFill>
                  <a:srgbClr val="0000FF"/>
                </a:solidFill>
              </a:rPr>
              <a:t>How do we decompose a problem? </a:t>
            </a:r>
          </a:p>
          <a:p>
            <a:pPr lvl="1" eaLnBrk="1" hangingPunct="1"/>
            <a:r>
              <a:rPr lang="en-US" altLang="x-none" dirty="0">
                <a:solidFill>
                  <a:srgbClr val="0000FF"/>
                </a:solidFill>
              </a:rPr>
              <a:t>Who does what? How?</a:t>
            </a:r>
          </a:p>
          <a:p>
            <a:pPr lvl="1" eaLnBrk="1" hangingPunct="1"/>
            <a:r>
              <a:rPr lang="en-US" altLang="x-none" dirty="0">
                <a:solidFill>
                  <a:srgbClr val="0000FF"/>
                </a:solidFill>
              </a:rPr>
              <a:t>What are the interfaces between components?</a:t>
            </a:r>
          </a:p>
          <a:p>
            <a:pPr lvl="1" eaLnBrk="1" hangingPunct="1"/>
            <a:r>
              <a:rPr lang="en-US" altLang="x-none" dirty="0">
                <a:solidFill>
                  <a:srgbClr val="0000FF"/>
                </a:solidFill>
              </a:rPr>
              <a:t>What are the tradeoffs between design options?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5F61AA50-A857-8445-A2A9-84B60DBA2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E52B61-E124-1E4F-953A-0A2B2E291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295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Details on Circuit Switching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EF913A-65A1-0149-A8E0-F58154908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F2EB77-FB6C-2244-A076-ADF097535D48}" type="slidenum">
              <a:rPr lang="en-US" smtClean="0"/>
              <a:pPr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512892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Many kinds of circuits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Time division multiplexing</a:t>
            </a:r>
          </a:p>
          <a:p>
            <a:pPr lvl="1"/>
            <a:r>
              <a:rPr lang="en-US" dirty="0"/>
              <a:t>divide time in time slots</a:t>
            </a:r>
          </a:p>
          <a:p>
            <a:pPr lvl="1"/>
            <a:r>
              <a:rPr lang="en-US" dirty="0"/>
              <a:t>separate time slot per circuit</a:t>
            </a:r>
          </a:p>
          <a:p>
            <a:endParaRPr lang="en-US" dirty="0"/>
          </a:p>
          <a:p>
            <a:r>
              <a:rPr lang="en-US" dirty="0"/>
              <a:t>Frequency division multiplexing</a:t>
            </a:r>
          </a:p>
          <a:p>
            <a:pPr lvl="1"/>
            <a:r>
              <a:rPr lang="en-US" dirty="0"/>
              <a:t>divide frequency spectrum in </a:t>
            </a:r>
            <a:br>
              <a:rPr lang="en-US" dirty="0"/>
            </a:br>
            <a:r>
              <a:rPr lang="en-US" dirty="0"/>
              <a:t>frequency bands</a:t>
            </a:r>
          </a:p>
          <a:p>
            <a:pPr lvl="1"/>
            <a:r>
              <a:rPr lang="en-US" dirty="0"/>
              <a:t>separate frequency band per circuit</a:t>
            </a:r>
          </a:p>
          <a:p>
            <a:endParaRPr lang="en-US" dirty="0"/>
          </a:p>
          <a:p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6798798" y="1676400"/>
            <a:ext cx="1951376" cy="1299618"/>
            <a:chOff x="885825" y="3910013"/>
            <a:chExt cx="2879725" cy="1848346"/>
          </a:xfrm>
        </p:grpSpPr>
        <p:sp>
          <p:nvSpPr>
            <p:cNvPr id="6" name="Text Box 16"/>
            <p:cNvSpPr txBox="1">
              <a:spLocks noChangeArrowheads="1"/>
            </p:cNvSpPr>
            <p:nvPr/>
          </p:nvSpPr>
          <p:spPr bwMode="auto">
            <a:xfrm>
              <a:off x="1791117" y="5257799"/>
              <a:ext cx="1038979" cy="5005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1687"/>
                <a:t>time</a:t>
              </a:r>
            </a:p>
          </p:txBody>
        </p:sp>
        <p:sp>
          <p:nvSpPr>
            <p:cNvPr id="7" name="Line 17"/>
            <p:cNvSpPr>
              <a:spLocks noChangeShapeType="1"/>
            </p:cNvSpPr>
            <p:nvPr/>
          </p:nvSpPr>
          <p:spPr bwMode="auto">
            <a:xfrm flipV="1">
              <a:off x="885825" y="5330825"/>
              <a:ext cx="2879725" cy="3175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sz="1125"/>
            </a:p>
          </p:txBody>
        </p:sp>
        <p:sp>
          <p:nvSpPr>
            <p:cNvPr id="8" name="Rectangle 18"/>
            <p:cNvSpPr>
              <a:spLocks noChangeArrowheads="1"/>
            </p:cNvSpPr>
            <p:nvPr/>
          </p:nvSpPr>
          <p:spPr bwMode="auto">
            <a:xfrm>
              <a:off x="922338" y="3910013"/>
              <a:ext cx="231775" cy="1112837"/>
            </a:xfrm>
            <a:prstGeom prst="rect">
              <a:avLst/>
            </a:prstGeom>
            <a:solidFill>
              <a:srgbClr val="FF3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 sz="1125"/>
            </a:p>
          </p:txBody>
        </p:sp>
        <p:sp>
          <p:nvSpPr>
            <p:cNvPr id="9" name="Rectangle 19"/>
            <p:cNvSpPr>
              <a:spLocks noChangeArrowheads="1"/>
            </p:cNvSpPr>
            <p:nvPr/>
          </p:nvSpPr>
          <p:spPr bwMode="auto">
            <a:xfrm>
              <a:off x="1152525" y="3910013"/>
              <a:ext cx="231775" cy="1112837"/>
            </a:xfrm>
            <a:prstGeom prst="rect">
              <a:avLst/>
            </a:prstGeom>
            <a:solidFill>
              <a:srgbClr val="FFC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 sz="1125"/>
            </a:p>
          </p:txBody>
        </p:sp>
        <p:sp>
          <p:nvSpPr>
            <p:cNvPr id="10" name="Rectangle 20"/>
            <p:cNvSpPr>
              <a:spLocks noChangeArrowheads="1"/>
            </p:cNvSpPr>
            <p:nvPr/>
          </p:nvSpPr>
          <p:spPr bwMode="auto">
            <a:xfrm>
              <a:off x="1384300" y="3910013"/>
              <a:ext cx="231775" cy="1112837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 sz="1125"/>
            </a:p>
          </p:txBody>
        </p:sp>
        <p:sp>
          <p:nvSpPr>
            <p:cNvPr id="11" name="Rectangle 21"/>
            <p:cNvSpPr>
              <a:spLocks noChangeArrowheads="1"/>
            </p:cNvSpPr>
            <p:nvPr/>
          </p:nvSpPr>
          <p:spPr bwMode="auto">
            <a:xfrm>
              <a:off x="1614488" y="3910013"/>
              <a:ext cx="231775" cy="1112837"/>
            </a:xfrm>
            <a:prstGeom prst="rect">
              <a:avLst/>
            </a:prstGeom>
            <a:solidFill>
              <a:srgbClr val="00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 sz="1125"/>
            </a:p>
          </p:txBody>
        </p:sp>
        <p:sp>
          <p:nvSpPr>
            <p:cNvPr id="12" name="Rectangle 22"/>
            <p:cNvSpPr>
              <a:spLocks noChangeArrowheads="1"/>
            </p:cNvSpPr>
            <p:nvPr/>
          </p:nvSpPr>
          <p:spPr bwMode="auto">
            <a:xfrm>
              <a:off x="1844675" y="3910013"/>
              <a:ext cx="231775" cy="1112837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 sz="1125"/>
            </a:p>
          </p:txBody>
        </p:sp>
        <p:sp>
          <p:nvSpPr>
            <p:cNvPr id="13" name="Rectangle 23"/>
            <p:cNvSpPr>
              <a:spLocks noChangeArrowheads="1"/>
            </p:cNvSpPr>
            <p:nvPr/>
          </p:nvSpPr>
          <p:spPr bwMode="auto">
            <a:xfrm>
              <a:off x="2073275" y="3910013"/>
              <a:ext cx="231775" cy="1112837"/>
            </a:xfrm>
            <a:prstGeom prst="rect">
              <a:avLst/>
            </a:prstGeom>
            <a:solidFill>
              <a:srgbClr val="8000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 sz="1125"/>
            </a:p>
          </p:txBody>
        </p:sp>
        <p:sp>
          <p:nvSpPr>
            <p:cNvPr id="14" name="Rectangle 24"/>
            <p:cNvSpPr>
              <a:spLocks noChangeArrowheads="1"/>
            </p:cNvSpPr>
            <p:nvPr/>
          </p:nvSpPr>
          <p:spPr bwMode="auto">
            <a:xfrm>
              <a:off x="2305050" y="3910013"/>
              <a:ext cx="231775" cy="1112837"/>
            </a:xfrm>
            <a:prstGeom prst="rect">
              <a:avLst/>
            </a:prstGeom>
            <a:solidFill>
              <a:srgbClr val="FF33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 sz="1125"/>
            </a:p>
          </p:txBody>
        </p:sp>
        <p:sp>
          <p:nvSpPr>
            <p:cNvPr id="15" name="Rectangle 25"/>
            <p:cNvSpPr>
              <a:spLocks noChangeArrowheads="1"/>
            </p:cNvSpPr>
            <p:nvPr/>
          </p:nvSpPr>
          <p:spPr bwMode="auto">
            <a:xfrm>
              <a:off x="2535238" y="3910013"/>
              <a:ext cx="231775" cy="1112837"/>
            </a:xfrm>
            <a:prstGeom prst="rect">
              <a:avLst/>
            </a:prstGeom>
            <a:solidFill>
              <a:srgbClr val="FFC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 sz="1125"/>
            </a:p>
          </p:txBody>
        </p:sp>
        <p:sp>
          <p:nvSpPr>
            <p:cNvPr id="16" name="Rectangle 26"/>
            <p:cNvSpPr>
              <a:spLocks noChangeArrowheads="1"/>
            </p:cNvSpPr>
            <p:nvPr/>
          </p:nvSpPr>
          <p:spPr bwMode="auto">
            <a:xfrm>
              <a:off x="2767013" y="3910013"/>
              <a:ext cx="231775" cy="1112837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 sz="1125"/>
            </a:p>
          </p:txBody>
        </p:sp>
        <p:sp>
          <p:nvSpPr>
            <p:cNvPr id="17" name="Rectangle 27"/>
            <p:cNvSpPr>
              <a:spLocks noChangeArrowheads="1"/>
            </p:cNvSpPr>
            <p:nvPr/>
          </p:nvSpPr>
          <p:spPr bwMode="auto">
            <a:xfrm>
              <a:off x="2997200" y="3910013"/>
              <a:ext cx="231775" cy="1112837"/>
            </a:xfrm>
            <a:prstGeom prst="rect">
              <a:avLst/>
            </a:prstGeom>
            <a:solidFill>
              <a:srgbClr val="00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 sz="1125"/>
            </a:p>
          </p:txBody>
        </p:sp>
        <p:sp>
          <p:nvSpPr>
            <p:cNvPr id="18" name="Rectangle 28"/>
            <p:cNvSpPr>
              <a:spLocks noChangeArrowheads="1"/>
            </p:cNvSpPr>
            <p:nvPr/>
          </p:nvSpPr>
          <p:spPr bwMode="auto">
            <a:xfrm>
              <a:off x="3227388" y="3910013"/>
              <a:ext cx="231775" cy="1112837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 sz="1125"/>
            </a:p>
          </p:txBody>
        </p:sp>
        <p:sp>
          <p:nvSpPr>
            <p:cNvPr id="19" name="Rectangle 29"/>
            <p:cNvSpPr>
              <a:spLocks noChangeArrowheads="1"/>
            </p:cNvSpPr>
            <p:nvPr/>
          </p:nvSpPr>
          <p:spPr bwMode="auto">
            <a:xfrm>
              <a:off x="3455988" y="3910013"/>
              <a:ext cx="231775" cy="1112837"/>
            </a:xfrm>
            <a:prstGeom prst="rect">
              <a:avLst/>
            </a:prstGeom>
            <a:solidFill>
              <a:srgbClr val="8000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en-US" sz="1125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6502462" y="3741693"/>
            <a:ext cx="2195026" cy="1439907"/>
            <a:chOff x="4923115" y="3724777"/>
            <a:chExt cx="3719235" cy="2047870"/>
          </a:xfrm>
        </p:grpSpPr>
        <p:grpSp>
          <p:nvGrpSpPr>
            <p:cNvPr id="21" name="Group 5"/>
            <p:cNvGrpSpPr>
              <a:grpSpLocks/>
            </p:cNvGrpSpPr>
            <p:nvPr/>
          </p:nvGrpSpPr>
          <p:grpSpPr bwMode="auto">
            <a:xfrm>
              <a:off x="5838825" y="3927475"/>
              <a:ext cx="2803525" cy="1152525"/>
              <a:chOff x="3315" y="2474"/>
              <a:chExt cx="2129" cy="726"/>
            </a:xfrm>
          </p:grpSpPr>
          <p:sp>
            <p:nvSpPr>
              <p:cNvPr id="26" name="Rectangle 6"/>
              <p:cNvSpPr>
                <a:spLocks noChangeArrowheads="1"/>
              </p:cNvSpPr>
              <p:nvPr/>
            </p:nvSpPr>
            <p:spPr bwMode="auto">
              <a:xfrm>
                <a:off x="3315" y="2474"/>
                <a:ext cx="2129" cy="121"/>
              </a:xfrm>
              <a:prstGeom prst="rect">
                <a:avLst/>
              </a:prstGeom>
              <a:solidFill>
                <a:srgbClr val="FF33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en-US" sz="1125"/>
              </a:p>
            </p:txBody>
          </p:sp>
          <p:sp>
            <p:nvSpPr>
              <p:cNvPr id="27" name="Rectangle 7"/>
              <p:cNvSpPr>
                <a:spLocks noChangeArrowheads="1"/>
              </p:cNvSpPr>
              <p:nvPr/>
            </p:nvSpPr>
            <p:spPr bwMode="auto">
              <a:xfrm>
                <a:off x="3315" y="2716"/>
                <a:ext cx="2129" cy="121"/>
              </a:xfrm>
              <a:prstGeom prst="rect">
                <a:avLst/>
              </a:prstGeom>
              <a:solidFill>
                <a:srgbClr val="FFFF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en-US" sz="1125"/>
              </a:p>
            </p:txBody>
          </p:sp>
          <p:sp>
            <p:nvSpPr>
              <p:cNvPr id="28" name="Rectangle 8"/>
              <p:cNvSpPr>
                <a:spLocks noChangeArrowheads="1"/>
              </p:cNvSpPr>
              <p:nvPr/>
            </p:nvSpPr>
            <p:spPr bwMode="auto">
              <a:xfrm>
                <a:off x="3315" y="2595"/>
                <a:ext cx="2129" cy="121"/>
              </a:xfrm>
              <a:prstGeom prst="rect">
                <a:avLst/>
              </a:prstGeom>
              <a:solidFill>
                <a:srgbClr val="FFC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en-US" sz="1125"/>
              </a:p>
            </p:txBody>
          </p:sp>
          <p:sp>
            <p:nvSpPr>
              <p:cNvPr id="29" name="Rectangle 9"/>
              <p:cNvSpPr>
                <a:spLocks noChangeArrowheads="1"/>
              </p:cNvSpPr>
              <p:nvPr/>
            </p:nvSpPr>
            <p:spPr bwMode="auto">
              <a:xfrm>
                <a:off x="3315" y="2837"/>
                <a:ext cx="2129" cy="121"/>
              </a:xfrm>
              <a:prstGeom prst="rect">
                <a:avLst/>
              </a:prstGeom>
              <a:solidFill>
                <a:srgbClr val="00FF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en-US" sz="1125"/>
              </a:p>
            </p:txBody>
          </p:sp>
          <p:sp>
            <p:nvSpPr>
              <p:cNvPr id="30" name="Rectangle 10"/>
              <p:cNvSpPr>
                <a:spLocks noChangeArrowheads="1"/>
              </p:cNvSpPr>
              <p:nvPr/>
            </p:nvSpPr>
            <p:spPr bwMode="auto">
              <a:xfrm>
                <a:off x="3315" y="2958"/>
                <a:ext cx="2129" cy="121"/>
              </a:xfrm>
              <a:prstGeom prst="rect">
                <a:avLst/>
              </a:prstGeom>
              <a:solidFill>
                <a:srgbClr val="0000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en-US" sz="1125"/>
              </a:p>
            </p:txBody>
          </p:sp>
          <p:sp>
            <p:nvSpPr>
              <p:cNvPr id="31" name="Rectangle 11"/>
              <p:cNvSpPr>
                <a:spLocks noChangeArrowheads="1"/>
              </p:cNvSpPr>
              <p:nvPr/>
            </p:nvSpPr>
            <p:spPr bwMode="auto">
              <a:xfrm>
                <a:off x="3315" y="3079"/>
                <a:ext cx="2129" cy="121"/>
              </a:xfrm>
              <a:prstGeom prst="rect">
                <a:avLst/>
              </a:prstGeom>
              <a:solidFill>
                <a:srgbClr val="8000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anchor="ctr"/>
              <a:lstStyle/>
              <a:p>
                <a:endParaRPr lang="en-US" sz="1125"/>
              </a:p>
            </p:txBody>
          </p:sp>
        </p:grpSp>
        <p:sp>
          <p:nvSpPr>
            <p:cNvPr id="22" name="Line 12"/>
            <p:cNvSpPr>
              <a:spLocks noChangeShapeType="1"/>
            </p:cNvSpPr>
            <p:nvPr/>
          </p:nvSpPr>
          <p:spPr bwMode="auto">
            <a:xfrm flipV="1">
              <a:off x="5570538" y="3929063"/>
              <a:ext cx="0" cy="1150937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sz="1125"/>
            </a:p>
          </p:txBody>
        </p:sp>
        <p:sp>
          <p:nvSpPr>
            <p:cNvPr id="23" name="Text Box 13"/>
            <p:cNvSpPr txBox="1">
              <a:spLocks noChangeArrowheads="1"/>
            </p:cNvSpPr>
            <p:nvPr/>
          </p:nvSpPr>
          <p:spPr bwMode="auto">
            <a:xfrm>
              <a:off x="6546499" y="5272087"/>
              <a:ext cx="1192918" cy="5005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1687" dirty="0"/>
                <a:t>time</a:t>
              </a:r>
            </a:p>
          </p:txBody>
        </p:sp>
        <p:sp>
          <p:nvSpPr>
            <p:cNvPr id="24" name="Text Box 14"/>
            <p:cNvSpPr txBox="1">
              <a:spLocks noChangeArrowheads="1"/>
            </p:cNvSpPr>
            <p:nvPr/>
          </p:nvSpPr>
          <p:spPr bwMode="auto">
            <a:xfrm rot="16200000">
              <a:off x="4258974" y="4388918"/>
              <a:ext cx="1924633" cy="5963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2pPr>
              <a:lvl3pPr marL="11430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3pPr>
              <a:lvl4pPr marL="16002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4pPr>
              <a:lvl5pPr marL="2057400" indent="-228600" eaLnBrk="0" hangingPunct="0"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5pPr>
              <a:lvl6pPr marL="25146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6pPr>
              <a:lvl7pPr marL="29718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7pPr>
              <a:lvl8pPr marL="34290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8pPr>
              <a:lvl9pPr marL="3886200" indent="-228600" algn="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Courier New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1687"/>
                <a:t>frequency</a:t>
              </a:r>
            </a:p>
          </p:txBody>
        </p:sp>
        <p:sp>
          <p:nvSpPr>
            <p:cNvPr id="25" name="Line 15"/>
            <p:cNvSpPr>
              <a:spLocks noChangeShapeType="1"/>
            </p:cNvSpPr>
            <p:nvPr/>
          </p:nvSpPr>
          <p:spPr bwMode="auto">
            <a:xfrm>
              <a:off x="6032500" y="5348288"/>
              <a:ext cx="245745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sz="1125"/>
            </a:p>
          </p:txBody>
        </p:sp>
      </p:grpSp>
      <p:sp>
        <p:nvSpPr>
          <p:cNvPr id="32" name="Date Placeholder 3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33" name="Footer Placeholder 3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2E86157-DA5E-494C-80B3-5A535B66F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406485"/>
      </p:ext>
    </p:extLst>
  </p:cSld>
  <p:clrMapOvr>
    <a:masterClrMapping/>
  </p:clrMapOvr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workload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Four assignments</a:t>
            </a:r>
          </a:p>
          <a:p>
            <a:pPr lvl="1"/>
            <a:r>
              <a:rPr lang="en-US" dirty="0"/>
              <a:t>First one is an individual assignment</a:t>
            </a:r>
          </a:p>
          <a:p>
            <a:pPr lvl="1"/>
            <a:r>
              <a:rPr lang="en-US" dirty="0"/>
              <a:t>The rest are in groups of 3</a:t>
            </a:r>
          </a:p>
          <a:p>
            <a:r>
              <a:rPr lang="en-US" dirty="0"/>
              <a:t>Exams (</a:t>
            </a:r>
            <a:r>
              <a:rPr lang="en-US" dirty="0">
                <a:solidFill>
                  <a:srgbClr val="0000FF"/>
                </a:solidFill>
              </a:rPr>
              <a:t>virtual</a:t>
            </a:r>
            <a:r>
              <a:rPr lang="en-US" dirty="0"/>
              <a:t>):</a:t>
            </a:r>
          </a:p>
          <a:p>
            <a:pPr lvl="1"/>
            <a:r>
              <a:rPr lang="en-US" dirty="0"/>
              <a:t>Midterm: March 6, 10:30 AM – 12:00 PM</a:t>
            </a:r>
          </a:p>
          <a:p>
            <a:pPr lvl="1"/>
            <a:r>
              <a:rPr lang="en-US" dirty="0"/>
              <a:t>Final: April 30, 1:30 PM – 3:30 PM</a:t>
            </a:r>
          </a:p>
          <a:p>
            <a:pPr lvl="2"/>
            <a:r>
              <a:rPr lang="en-US" dirty="0"/>
              <a:t>Final covers only the materials after midterm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B28CA7C-B5D3-0245-8D12-F8040B588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ABD255-9484-A542-A6C3-F47B75424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897595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Rectangle 9"/>
          <p:cNvSpPr>
            <a:spLocks noChangeArrowheads="1"/>
          </p:cNvSpPr>
          <p:nvPr/>
        </p:nvSpPr>
        <p:spPr bwMode="auto">
          <a:xfrm>
            <a:off x="1066800" y="3086100"/>
            <a:ext cx="0" cy="12700"/>
          </a:xfrm>
          <a:prstGeom prst="rect">
            <a:avLst/>
          </a:prstGeom>
          <a:blipFill dpi="0" rotWithShape="0">
            <a:blip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9" tIns="45715" rIns="91429" bIns="45715"/>
          <a:lstStyle/>
          <a:p>
            <a:endParaRPr lang="en-US" sz="1125"/>
          </a:p>
        </p:txBody>
      </p:sp>
      <p:sp>
        <p:nvSpPr>
          <p:cNvPr id="41986" name="Rectangle 10"/>
          <p:cNvSpPr>
            <a:spLocks noChangeArrowheads="1"/>
          </p:cNvSpPr>
          <p:nvPr/>
        </p:nvSpPr>
        <p:spPr bwMode="auto">
          <a:xfrm>
            <a:off x="3151188" y="3519488"/>
            <a:ext cx="0" cy="12700"/>
          </a:xfrm>
          <a:prstGeom prst="rect">
            <a:avLst/>
          </a:prstGeom>
          <a:blipFill dpi="0" rotWithShape="0">
            <a:blip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9" tIns="45715" rIns="91429" bIns="45715"/>
          <a:lstStyle/>
          <a:p>
            <a:endParaRPr lang="en-US" sz="1125"/>
          </a:p>
        </p:txBody>
      </p:sp>
      <p:sp>
        <p:nvSpPr>
          <p:cNvPr id="41987" name="Rectangle 11"/>
          <p:cNvSpPr>
            <a:spLocks noChangeArrowheads="1"/>
          </p:cNvSpPr>
          <p:nvPr/>
        </p:nvSpPr>
        <p:spPr bwMode="auto">
          <a:xfrm>
            <a:off x="1066800" y="3811588"/>
            <a:ext cx="0" cy="12700"/>
          </a:xfrm>
          <a:prstGeom prst="rect">
            <a:avLst/>
          </a:prstGeom>
          <a:blipFill dpi="0" rotWithShape="0">
            <a:blip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9" tIns="45715" rIns="91429" bIns="45715"/>
          <a:lstStyle/>
          <a:p>
            <a:endParaRPr lang="en-US" sz="1125"/>
          </a:p>
        </p:txBody>
      </p:sp>
      <p:sp>
        <p:nvSpPr>
          <p:cNvPr id="41988" name="Rectangle 12"/>
          <p:cNvSpPr>
            <a:spLocks noChangeArrowheads="1"/>
          </p:cNvSpPr>
          <p:nvPr/>
        </p:nvSpPr>
        <p:spPr bwMode="auto">
          <a:xfrm>
            <a:off x="3151188" y="4256088"/>
            <a:ext cx="0" cy="12700"/>
          </a:xfrm>
          <a:prstGeom prst="rect">
            <a:avLst/>
          </a:prstGeom>
          <a:blipFill dpi="0" rotWithShape="0">
            <a:blip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9" tIns="45715" rIns="91429" bIns="45715"/>
          <a:lstStyle/>
          <a:p>
            <a:endParaRPr lang="en-US" sz="1125"/>
          </a:p>
        </p:txBody>
      </p:sp>
      <p:sp>
        <p:nvSpPr>
          <p:cNvPr id="41989" name="Line 13"/>
          <p:cNvSpPr>
            <a:spLocks noChangeShapeType="1"/>
          </p:cNvSpPr>
          <p:nvPr/>
        </p:nvSpPr>
        <p:spPr bwMode="auto">
          <a:xfrm>
            <a:off x="3729038" y="2967038"/>
            <a:ext cx="3175" cy="33655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41990" name="Line 14"/>
          <p:cNvSpPr>
            <a:spLocks noChangeShapeType="1"/>
          </p:cNvSpPr>
          <p:nvPr/>
        </p:nvSpPr>
        <p:spPr bwMode="auto">
          <a:xfrm>
            <a:off x="2005013" y="2795588"/>
            <a:ext cx="0" cy="35369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41991" name="Line 15"/>
          <p:cNvSpPr>
            <a:spLocks noChangeShapeType="1"/>
          </p:cNvSpPr>
          <p:nvPr/>
        </p:nvSpPr>
        <p:spPr bwMode="auto">
          <a:xfrm>
            <a:off x="7181850" y="2795588"/>
            <a:ext cx="0" cy="35369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41992" name="Freeform 31"/>
          <p:cNvSpPr>
            <a:spLocks/>
          </p:cNvSpPr>
          <p:nvPr/>
        </p:nvSpPr>
        <p:spPr bwMode="auto">
          <a:xfrm>
            <a:off x="2289176" y="2185991"/>
            <a:ext cx="908050" cy="1587"/>
          </a:xfrm>
          <a:custGeom>
            <a:avLst/>
            <a:gdLst>
              <a:gd name="T0" fmla="*/ 2147483647 w 573"/>
              <a:gd name="T1" fmla="*/ 0 h 1587"/>
              <a:gd name="T2" fmla="*/ 2147483647 w 573"/>
              <a:gd name="T3" fmla="*/ 0 h 1587"/>
              <a:gd name="T4" fmla="*/ 0 w 573"/>
              <a:gd name="T5" fmla="*/ 0 h 1587"/>
              <a:gd name="T6" fmla="*/ 0 60000 65536"/>
              <a:gd name="T7" fmla="*/ 0 60000 65536"/>
              <a:gd name="T8" fmla="*/ 0 60000 65536"/>
              <a:gd name="T9" fmla="*/ 0 w 573"/>
              <a:gd name="T10" fmla="*/ 0 h 1587"/>
              <a:gd name="T11" fmla="*/ 573 w 573"/>
              <a:gd name="T12" fmla="*/ 1587 h 1587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573" h="1587">
                <a:moveTo>
                  <a:pt x="573" y="0"/>
                </a:moveTo>
                <a:lnTo>
                  <a:pt x="286" y="0"/>
                </a:lnTo>
                <a:lnTo>
                  <a:pt x="0" y="0"/>
                </a:lnTo>
              </a:path>
            </a:pathLst>
          </a:custGeom>
          <a:noFill/>
          <a:ln w="25400">
            <a:solidFill>
              <a:srgbClr val="FF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91429" tIns="45715" rIns="91429" bIns="45715"/>
          <a:lstStyle/>
          <a:p>
            <a:endParaRPr lang="en-US" sz="1125"/>
          </a:p>
        </p:txBody>
      </p:sp>
      <p:sp>
        <p:nvSpPr>
          <p:cNvPr id="41993" name="Freeform 36"/>
          <p:cNvSpPr>
            <a:spLocks/>
          </p:cNvSpPr>
          <p:nvPr/>
        </p:nvSpPr>
        <p:spPr bwMode="auto">
          <a:xfrm>
            <a:off x="5697541" y="2185991"/>
            <a:ext cx="1019175" cy="1587"/>
          </a:xfrm>
          <a:custGeom>
            <a:avLst/>
            <a:gdLst>
              <a:gd name="T0" fmla="*/ 0 w 643"/>
              <a:gd name="T1" fmla="*/ 0 h 1587"/>
              <a:gd name="T2" fmla="*/ 2147483647 w 643"/>
              <a:gd name="T3" fmla="*/ 0 h 1587"/>
              <a:gd name="T4" fmla="*/ 2147483647 w 643"/>
              <a:gd name="T5" fmla="*/ 0 h 1587"/>
              <a:gd name="T6" fmla="*/ 0 60000 65536"/>
              <a:gd name="T7" fmla="*/ 0 60000 65536"/>
              <a:gd name="T8" fmla="*/ 0 60000 65536"/>
              <a:gd name="T9" fmla="*/ 0 w 643"/>
              <a:gd name="T10" fmla="*/ 0 h 1587"/>
              <a:gd name="T11" fmla="*/ 643 w 643"/>
              <a:gd name="T12" fmla="*/ 1587 h 1587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643" h="1587">
                <a:moveTo>
                  <a:pt x="0" y="0"/>
                </a:moveTo>
                <a:lnTo>
                  <a:pt x="321" y="0"/>
                </a:lnTo>
                <a:lnTo>
                  <a:pt x="643" y="0"/>
                </a:lnTo>
              </a:path>
            </a:pathLst>
          </a:custGeom>
          <a:noFill/>
          <a:ln w="25400">
            <a:solidFill>
              <a:srgbClr val="FF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91429" tIns="45715" rIns="91429" bIns="45715"/>
          <a:lstStyle/>
          <a:p>
            <a:endParaRPr lang="en-US" sz="1125"/>
          </a:p>
        </p:txBody>
      </p:sp>
      <p:sp>
        <p:nvSpPr>
          <p:cNvPr id="41994" name="Line 53"/>
          <p:cNvSpPr>
            <a:spLocks noChangeShapeType="1"/>
          </p:cNvSpPr>
          <p:nvPr/>
        </p:nvSpPr>
        <p:spPr bwMode="auto">
          <a:xfrm flipH="1">
            <a:off x="5453063" y="2954338"/>
            <a:ext cx="0" cy="3422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41995" name="Line 54"/>
          <p:cNvSpPr>
            <a:spLocks noChangeShapeType="1"/>
          </p:cNvSpPr>
          <p:nvPr/>
        </p:nvSpPr>
        <p:spPr bwMode="auto">
          <a:xfrm>
            <a:off x="2359028" y="2205038"/>
            <a:ext cx="912813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90477" tIns="44445" rIns="90477" bIns="44445"/>
          <a:lstStyle/>
          <a:p>
            <a:endParaRPr lang="en-US" sz="1125"/>
          </a:p>
        </p:txBody>
      </p:sp>
      <p:sp>
        <p:nvSpPr>
          <p:cNvPr id="41996" name="Line 56"/>
          <p:cNvSpPr>
            <a:spLocks noChangeShapeType="1"/>
          </p:cNvSpPr>
          <p:nvPr/>
        </p:nvSpPr>
        <p:spPr bwMode="auto">
          <a:xfrm>
            <a:off x="5783263" y="2205038"/>
            <a:ext cx="98901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90477" tIns="44445" rIns="90477" bIns="44445"/>
          <a:lstStyle/>
          <a:p>
            <a:endParaRPr lang="en-US" sz="1125"/>
          </a:p>
        </p:txBody>
      </p:sp>
      <p:sp>
        <p:nvSpPr>
          <p:cNvPr id="41997" name="Line 62"/>
          <p:cNvSpPr>
            <a:spLocks noChangeShapeType="1"/>
          </p:cNvSpPr>
          <p:nvPr/>
        </p:nvSpPr>
        <p:spPr bwMode="auto">
          <a:xfrm>
            <a:off x="7543800" y="4648200"/>
            <a:ext cx="0" cy="11430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lIns="91429" tIns="45715" rIns="91429" bIns="45715">
            <a:spAutoFit/>
          </a:bodyPr>
          <a:lstStyle/>
          <a:p>
            <a:endParaRPr lang="en-US" sz="1125"/>
          </a:p>
        </p:txBody>
      </p:sp>
      <p:sp>
        <p:nvSpPr>
          <p:cNvPr id="41998" name="Text Box 63"/>
          <p:cNvSpPr txBox="1">
            <a:spLocks noChangeArrowheads="1"/>
          </p:cNvSpPr>
          <p:nvPr/>
        </p:nvSpPr>
        <p:spPr bwMode="auto">
          <a:xfrm>
            <a:off x="7558090" y="5268915"/>
            <a:ext cx="526084" cy="30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29" tIns="45715" rIns="91429" bIns="45715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l"/>
            <a:r>
              <a:rPr lang="en-US" sz="1406" b="0">
                <a:latin typeface="Arial" charset="0"/>
              </a:rPr>
              <a:t>time</a:t>
            </a:r>
          </a:p>
        </p:txBody>
      </p:sp>
      <p:pic>
        <p:nvPicPr>
          <p:cNvPr id="41999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751016" y="1831975"/>
            <a:ext cx="687387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2000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856416" y="1828801"/>
            <a:ext cx="687387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2001" name="Rectangle 66"/>
          <p:cNvSpPr>
            <a:spLocks noChangeArrowheads="1"/>
          </p:cNvSpPr>
          <p:nvPr/>
        </p:nvSpPr>
        <p:spPr bwMode="auto">
          <a:xfrm>
            <a:off x="3505200" y="2022475"/>
            <a:ext cx="488950" cy="415925"/>
          </a:xfrm>
          <a:prstGeom prst="rect">
            <a:avLst/>
          </a:prstGeom>
          <a:solidFill>
            <a:srgbClr val="00009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9" tIns="45715" rIns="91429" bIns="45715" anchor="ctr"/>
          <a:lstStyle/>
          <a:p>
            <a:endParaRPr lang="en-US" sz="1125"/>
          </a:p>
        </p:txBody>
      </p:sp>
      <p:sp>
        <p:nvSpPr>
          <p:cNvPr id="42002" name="Rectangle 67"/>
          <p:cNvSpPr>
            <a:spLocks noChangeArrowheads="1"/>
          </p:cNvSpPr>
          <p:nvPr/>
        </p:nvSpPr>
        <p:spPr bwMode="auto">
          <a:xfrm>
            <a:off x="5181600" y="2057401"/>
            <a:ext cx="488950" cy="415925"/>
          </a:xfrm>
          <a:prstGeom prst="rect">
            <a:avLst/>
          </a:prstGeom>
          <a:solidFill>
            <a:srgbClr val="00009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9" tIns="45715" rIns="91429" bIns="45715" anchor="ctr"/>
          <a:lstStyle/>
          <a:p>
            <a:endParaRPr lang="en-US" sz="1125"/>
          </a:p>
        </p:txBody>
      </p:sp>
      <p:sp>
        <p:nvSpPr>
          <p:cNvPr id="42003" name="Line 56"/>
          <p:cNvSpPr>
            <a:spLocks noChangeShapeType="1"/>
          </p:cNvSpPr>
          <p:nvPr/>
        </p:nvSpPr>
        <p:spPr bwMode="auto">
          <a:xfrm>
            <a:off x="4116388" y="2209800"/>
            <a:ext cx="98901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90477" tIns="44445" rIns="90477" bIns="44445"/>
          <a:lstStyle/>
          <a:p>
            <a:endParaRPr lang="en-US" sz="1125"/>
          </a:p>
        </p:txBody>
      </p:sp>
      <p:sp>
        <p:nvSpPr>
          <p:cNvPr id="4200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 charset="0"/>
                <a:cs typeface="ＭＳ Ｐゴシック" charset="0"/>
              </a:rPr>
              <a:t>Timing in circuit switching </a:t>
            </a:r>
            <a:endParaRPr lang="en-US" dirty="0">
              <a:latin typeface="+mj-lt"/>
              <a:ea typeface="ＭＳ Ｐゴシック" charset="0"/>
              <a:cs typeface="ＭＳ Ｐゴシック" charset="0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29FCE8-0820-E34C-957F-F75B44429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7A418-0CEB-9E4A-BA45-3B7D3D133EB9}" type="slidenum">
              <a:rPr lang="en-US" smtClean="0"/>
              <a:pPr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231164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Rectangle 9"/>
          <p:cNvSpPr>
            <a:spLocks noChangeArrowheads="1"/>
          </p:cNvSpPr>
          <p:nvPr/>
        </p:nvSpPr>
        <p:spPr bwMode="auto">
          <a:xfrm>
            <a:off x="1066800" y="3086100"/>
            <a:ext cx="0" cy="12700"/>
          </a:xfrm>
          <a:prstGeom prst="rect">
            <a:avLst/>
          </a:prstGeom>
          <a:blipFill dpi="0" rotWithShape="0">
            <a:blip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9" tIns="45715" rIns="91429" bIns="45715"/>
          <a:lstStyle/>
          <a:p>
            <a:endParaRPr lang="en-US" sz="1125"/>
          </a:p>
        </p:txBody>
      </p:sp>
      <p:sp>
        <p:nvSpPr>
          <p:cNvPr id="44034" name="Rectangle 10"/>
          <p:cNvSpPr>
            <a:spLocks noChangeArrowheads="1"/>
          </p:cNvSpPr>
          <p:nvPr/>
        </p:nvSpPr>
        <p:spPr bwMode="auto">
          <a:xfrm>
            <a:off x="3151188" y="3519488"/>
            <a:ext cx="0" cy="12700"/>
          </a:xfrm>
          <a:prstGeom prst="rect">
            <a:avLst/>
          </a:prstGeom>
          <a:blipFill dpi="0" rotWithShape="0">
            <a:blip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9" tIns="45715" rIns="91429" bIns="45715"/>
          <a:lstStyle/>
          <a:p>
            <a:endParaRPr lang="en-US" sz="1125"/>
          </a:p>
        </p:txBody>
      </p:sp>
      <p:sp>
        <p:nvSpPr>
          <p:cNvPr id="44035" name="Rectangle 11"/>
          <p:cNvSpPr>
            <a:spLocks noChangeArrowheads="1"/>
          </p:cNvSpPr>
          <p:nvPr/>
        </p:nvSpPr>
        <p:spPr bwMode="auto">
          <a:xfrm>
            <a:off x="1066800" y="3811588"/>
            <a:ext cx="0" cy="12700"/>
          </a:xfrm>
          <a:prstGeom prst="rect">
            <a:avLst/>
          </a:prstGeom>
          <a:blipFill dpi="0" rotWithShape="0">
            <a:blip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9" tIns="45715" rIns="91429" bIns="45715"/>
          <a:lstStyle/>
          <a:p>
            <a:endParaRPr lang="en-US" sz="1125"/>
          </a:p>
        </p:txBody>
      </p:sp>
      <p:sp>
        <p:nvSpPr>
          <p:cNvPr id="44036" name="Rectangle 12"/>
          <p:cNvSpPr>
            <a:spLocks noChangeArrowheads="1"/>
          </p:cNvSpPr>
          <p:nvPr/>
        </p:nvSpPr>
        <p:spPr bwMode="auto">
          <a:xfrm>
            <a:off x="3151188" y="4256088"/>
            <a:ext cx="0" cy="12700"/>
          </a:xfrm>
          <a:prstGeom prst="rect">
            <a:avLst/>
          </a:prstGeom>
          <a:blipFill dpi="0" rotWithShape="0">
            <a:blip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9" tIns="45715" rIns="91429" bIns="45715"/>
          <a:lstStyle/>
          <a:p>
            <a:endParaRPr lang="en-US" sz="1125"/>
          </a:p>
        </p:txBody>
      </p:sp>
      <p:sp>
        <p:nvSpPr>
          <p:cNvPr id="44037" name="Line 13"/>
          <p:cNvSpPr>
            <a:spLocks noChangeShapeType="1"/>
          </p:cNvSpPr>
          <p:nvPr/>
        </p:nvSpPr>
        <p:spPr bwMode="auto">
          <a:xfrm>
            <a:off x="3729038" y="2967038"/>
            <a:ext cx="3175" cy="33655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44038" name="Line 14"/>
          <p:cNvSpPr>
            <a:spLocks noChangeShapeType="1"/>
          </p:cNvSpPr>
          <p:nvPr/>
        </p:nvSpPr>
        <p:spPr bwMode="auto">
          <a:xfrm>
            <a:off x="2005013" y="2795588"/>
            <a:ext cx="0" cy="35369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44039" name="Line 15"/>
          <p:cNvSpPr>
            <a:spLocks noChangeShapeType="1"/>
          </p:cNvSpPr>
          <p:nvPr/>
        </p:nvSpPr>
        <p:spPr bwMode="auto">
          <a:xfrm>
            <a:off x="7181850" y="2795588"/>
            <a:ext cx="0" cy="35369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44040" name="AutoShape 16"/>
          <p:cNvSpPr>
            <a:spLocks noChangeArrowheads="1"/>
          </p:cNvSpPr>
          <p:nvPr/>
        </p:nvSpPr>
        <p:spPr bwMode="auto">
          <a:xfrm rot="5400000">
            <a:off x="2775744" y="2451894"/>
            <a:ext cx="184150" cy="1725612"/>
          </a:xfrm>
          <a:prstGeom prst="parallelogram">
            <a:avLst>
              <a:gd name="adj" fmla="val 63884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44041" name="Line 59"/>
          <p:cNvSpPr>
            <a:spLocks noChangeShapeType="1"/>
          </p:cNvSpPr>
          <p:nvPr/>
        </p:nvSpPr>
        <p:spPr bwMode="auto">
          <a:xfrm flipH="1">
            <a:off x="5453063" y="2954338"/>
            <a:ext cx="0" cy="3422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44042" name="Line 68"/>
          <p:cNvSpPr>
            <a:spLocks noChangeShapeType="1"/>
          </p:cNvSpPr>
          <p:nvPr/>
        </p:nvSpPr>
        <p:spPr bwMode="auto">
          <a:xfrm>
            <a:off x="7543800" y="4648200"/>
            <a:ext cx="0" cy="11430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lIns="91429" tIns="45715" rIns="91429" bIns="45715">
            <a:spAutoFit/>
          </a:bodyPr>
          <a:lstStyle/>
          <a:p>
            <a:endParaRPr lang="en-US" sz="1125"/>
          </a:p>
        </p:txBody>
      </p:sp>
      <p:sp>
        <p:nvSpPr>
          <p:cNvPr id="44043" name="Text Box 69"/>
          <p:cNvSpPr txBox="1">
            <a:spLocks noChangeArrowheads="1"/>
          </p:cNvSpPr>
          <p:nvPr/>
        </p:nvSpPr>
        <p:spPr bwMode="auto">
          <a:xfrm>
            <a:off x="7558090" y="5268915"/>
            <a:ext cx="526084" cy="30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29" tIns="45715" rIns="91429" bIns="45715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l"/>
            <a:r>
              <a:rPr lang="en-US" sz="1406" b="0">
                <a:latin typeface="Arial" charset="0"/>
              </a:rPr>
              <a:t>time</a:t>
            </a:r>
          </a:p>
        </p:txBody>
      </p:sp>
      <p:sp>
        <p:nvSpPr>
          <p:cNvPr id="44044" name="Freeform 31"/>
          <p:cNvSpPr>
            <a:spLocks/>
          </p:cNvSpPr>
          <p:nvPr/>
        </p:nvSpPr>
        <p:spPr bwMode="auto">
          <a:xfrm>
            <a:off x="2289176" y="2185991"/>
            <a:ext cx="908050" cy="1587"/>
          </a:xfrm>
          <a:custGeom>
            <a:avLst/>
            <a:gdLst>
              <a:gd name="T0" fmla="*/ 2147483647 w 573"/>
              <a:gd name="T1" fmla="*/ 0 h 1587"/>
              <a:gd name="T2" fmla="*/ 2147483647 w 573"/>
              <a:gd name="T3" fmla="*/ 0 h 1587"/>
              <a:gd name="T4" fmla="*/ 0 w 573"/>
              <a:gd name="T5" fmla="*/ 0 h 1587"/>
              <a:gd name="T6" fmla="*/ 0 60000 65536"/>
              <a:gd name="T7" fmla="*/ 0 60000 65536"/>
              <a:gd name="T8" fmla="*/ 0 60000 65536"/>
              <a:gd name="T9" fmla="*/ 0 w 573"/>
              <a:gd name="T10" fmla="*/ 0 h 1587"/>
              <a:gd name="T11" fmla="*/ 573 w 573"/>
              <a:gd name="T12" fmla="*/ 1587 h 1587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573" h="1587">
                <a:moveTo>
                  <a:pt x="573" y="0"/>
                </a:moveTo>
                <a:lnTo>
                  <a:pt x="286" y="0"/>
                </a:lnTo>
                <a:lnTo>
                  <a:pt x="0" y="0"/>
                </a:lnTo>
              </a:path>
            </a:pathLst>
          </a:custGeom>
          <a:noFill/>
          <a:ln w="25400">
            <a:solidFill>
              <a:srgbClr val="FF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91429" tIns="45715" rIns="91429" bIns="45715"/>
          <a:lstStyle/>
          <a:p>
            <a:endParaRPr lang="en-US" sz="1125"/>
          </a:p>
        </p:txBody>
      </p:sp>
      <p:sp>
        <p:nvSpPr>
          <p:cNvPr id="44045" name="Freeform 36"/>
          <p:cNvSpPr>
            <a:spLocks/>
          </p:cNvSpPr>
          <p:nvPr/>
        </p:nvSpPr>
        <p:spPr bwMode="auto">
          <a:xfrm>
            <a:off x="5697541" y="2185991"/>
            <a:ext cx="1019175" cy="1587"/>
          </a:xfrm>
          <a:custGeom>
            <a:avLst/>
            <a:gdLst>
              <a:gd name="T0" fmla="*/ 0 w 643"/>
              <a:gd name="T1" fmla="*/ 0 h 1587"/>
              <a:gd name="T2" fmla="*/ 2147483647 w 643"/>
              <a:gd name="T3" fmla="*/ 0 h 1587"/>
              <a:gd name="T4" fmla="*/ 2147483647 w 643"/>
              <a:gd name="T5" fmla="*/ 0 h 1587"/>
              <a:gd name="T6" fmla="*/ 0 60000 65536"/>
              <a:gd name="T7" fmla="*/ 0 60000 65536"/>
              <a:gd name="T8" fmla="*/ 0 60000 65536"/>
              <a:gd name="T9" fmla="*/ 0 w 643"/>
              <a:gd name="T10" fmla="*/ 0 h 1587"/>
              <a:gd name="T11" fmla="*/ 643 w 643"/>
              <a:gd name="T12" fmla="*/ 1587 h 1587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643" h="1587">
                <a:moveTo>
                  <a:pt x="0" y="0"/>
                </a:moveTo>
                <a:lnTo>
                  <a:pt x="321" y="0"/>
                </a:lnTo>
                <a:lnTo>
                  <a:pt x="643" y="0"/>
                </a:lnTo>
              </a:path>
            </a:pathLst>
          </a:custGeom>
          <a:noFill/>
          <a:ln w="25400">
            <a:solidFill>
              <a:srgbClr val="FF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91429" tIns="45715" rIns="91429" bIns="45715"/>
          <a:lstStyle/>
          <a:p>
            <a:endParaRPr lang="en-US" sz="1125"/>
          </a:p>
        </p:txBody>
      </p:sp>
      <p:sp>
        <p:nvSpPr>
          <p:cNvPr id="44046" name="Line 54"/>
          <p:cNvSpPr>
            <a:spLocks noChangeShapeType="1"/>
          </p:cNvSpPr>
          <p:nvPr/>
        </p:nvSpPr>
        <p:spPr bwMode="auto">
          <a:xfrm>
            <a:off x="2359028" y="2205038"/>
            <a:ext cx="912813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90477" tIns="44445" rIns="90477" bIns="44445"/>
          <a:lstStyle/>
          <a:p>
            <a:endParaRPr lang="en-US" sz="1125"/>
          </a:p>
        </p:txBody>
      </p:sp>
      <p:sp>
        <p:nvSpPr>
          <p:cNvPr id="44047" name="Line 56"/>
          <p:cNvSpPr>
            <a:spLocks noChangeShapeType="1"/>
          </p:cNvSpPr>
          <p:nvPr/>
        </p:nvSpPr>
        <p:spPr bwMode="auto">
          <a:xfrm>
            <a:off x="5783263" y="2205038"/>
            <a:ext cx="98901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90477" tIns="44445" rIns="90477" bIns="44445"/>
          <a:lstStyle/>
          <a:p>
            <a:endParaRPr lang="en-US" sz="1125"/>
          </a:p>
        </p:txBody>
      </p:sp>
      <p:pic>
        <p:nvPicPr>
          <p:cNvPr id="4404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751016" y="1831975"/>
            <a:ext cx="687387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4049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856416" y="1828801"/>
            <a:ext cx="687387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4050" name="Rectangle 76"/>
          <p:cNvSpPr>
            <a:spLocks noChangeArrowheads="1"/>
          </p:cNvSpPr>
          <p:nvPr/>
        </p:nvSpPr>
        <p:spPr bwMode="auto">
          <a:xfrm>
            <a:off x="3505200" y="2022475"/>
            <a:ext cx="488950" cy="415925"/>
          </a:xfrm>
          <a:prstGeom prst="rect">
            <a:avLst/>
          </a:prstGeom>
          <a:solidFill>
            <a:srgbClr val="00009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9" tIns="45715" rIns="91429" bIns="45715" anchor="ctr"/>
          <a:lstStyle/>
          <a:p>
            <a:endParaRPr lang="en-US" sz="1125"/>
          </a:p>
        </p:txBody>
      </p:sp>
      <p:sp>
        <p:nvSpPr>
          <p:cNvPr id="44051" name="Rectangle 77"/>
          <p:cNvSpPr>
            <a:spLocks noChangeArrowheads="1"/>
          </p:cNvSpPr>
          <p:nvPr/>
        </p:nvSpPr>
        <p:spPr bwMode="auto">
          <a:xfrm>
            <a:off x="5181600" y="2057401"/>
            <a:ext cx="488950" cy="415925"/>
          </a:xfrm>
          <a:prstGeom prst="rect">
            <a:avLst/>
          </a:prstGeom>
          <a:solidFill>
            <a:srgbClr val="00009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9" tIns="45715" rIns="91429" bIns="45715" anchor="ctr"/>
          <a:lstStyle/>
          <a:p>
            <a:endParaRPr lang="en-US" sz="1125"/>
          </a:p>
        </p:txBody>
      </p:sp>
      <p:sp>
        <p:nvSpPr>
          <p:cNvPr id="44052" name="Line 56"/>
          <p:cNvSpPr>
            <a:spLocks noChangeShapeType="1"/>
          </p:cNvSpPr>
          <p:nvPr/>
        </p:nvSpPr>
        <p:spPr bwMode="auto">
          <a:xfrm>
            <a:off x="4116388" y="2209800"/>
            <a:ext cx="98901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90477" tIns="44445" rIns="90477" bIns="44445"/>
          <a:lstStyle/>
          <a:p>
            <a:endParaRPr lang="en-US" sz="1125"/>
          </a:p>
        </p:txBody>
      </p:sp>
      <p:sp>
        <p:nvSpPr>
          <p:cNvPr id="2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 charset="0"/>
                <a:cs typeface="ＭＳ Ｐゴシック" charset="0"/>
              </a:rPr>
              <a:t>Timing in circuit switching </a:t>
            </a:r>
            <a:endParaRPr lang="en-US" dirty="0">
              <a:latin typeface="+mj-lt"/>
              <a:ea typeface="ＭＳ Ｐゴシック" charset="0"/>
              <a:cs typeface="ＭＳ Ｐゴシック" charset="0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57D149-AC7D-EA41-9B2C-039BD3121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7A418-0CEB-9E4A-BA45-3B7D3D133EB9}" type="slidenum">
              <a:rPr lang="en-US" smtClean="0"/>
              <a:pPr/>
              <a:t>91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970380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Rectangle 9"/>
          <p:cNvSpPr>
            <a:spLocks noChangeArrowheads="1"/>
          </p:cNvSpPr>
          <p:nvPr/>
        </p:nvSpPr>
        <p:spPr bwMode="auto">
          <a:xfrm>
            <a:off x="1066800" y="3086100"/>
            <a:ext cx="0" cy="12700"/>
          </a:xfrm>
          <a:prstGeom prst="rect">
            <a:avLst/>
          </a:prstGeom>
          <a:blipFill dpi="0" rotWithShape="0">
            <a:blip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9" tIns="45715" rIns="91429" bIns="45715"/>
          <a:lstStyle/>
          <a:p>
            <a:endParaRPr lang="en-US" sz="1125"/>
          </a:p>
        </p:txBody>
      </p:sp>
      <p:sp>
        <p:nvSpPr>
          <p:cNvPr id="46082" name="Rectangle 10"/>
          <p:cNvSpPr>
            <a:spLocks noChangeArrowheads="1"/>
          </p:cNvSpPr>
          <p:nvPr/>
        </p:nvSpPr>
        <p:spPr bwMode="auto">
          <a:xfrm>
            <a:off x="3151188" y="3519488"/>
            <a:ext cx="0" cy="12700"/>
          </a:xfrm>
          <a:prstGeom prst="rect">
            <a:avLst/>
          </a:prstGeom>
          <a:blipFill dpi="0" rotWithShape="0">
            <a:blip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9" tIns="45715" rIns="91429" bIns="45715"/>
          <a:lstStyle/>
          <a:p>
            <a:endParaRPr lang="en-US" sz="1125"/>
          </a:p>
        </p:txBody>
      </p:sp>
      <p:sp>
        <p:nvSpPr>
          <p:cNvPr id="46083" name="Rectangle 11"/>
          <p:cNvSpPr>
            <a:spLocks noChangeArrowheads="1"/>
          </p:cNvSpPr>
          <p:nvPr/>
        </p:nvSpPr>
        <p:spPr bwMode="auto">
          <a:xfrm>
            <a:off x="1066800" y="3811588"/>
            <a:ext cx="0" cy="12700"/>
          </a:xfrm>
          <a:prstGeom prst="rect">
            <a:avLst/>
          </a:prstGeom>
          <a:blipFill dpi="0" rotWithShape="0">
            <a:blip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9" tIns="45715" rIns="91429" bIns="45715"/>
          <a:lstStyle/>
          <a:p>
            <a:endParaRPr lang="en-US" sz="1125"/>
          </a:p>
        </p:txBody>
      </p:sp>
      <p:sp>
        <p:nvSpPr>
          <p:cNvPr id="46084" name="Rectangle 12"/>
          <p:cNvSpPr>
            <a:spLocks noChangeArrowheads="1"/>
          </p:cNvSpPr>
          <p:nvPr/>
        </p:nvSpPr>
        <p:spPr bwMode="auto">
          <a:xfrm>
            <a:off x="3151188" y="4256088"/>
            <a:ext cx="0" cy="12700"/>
          </a:xfrm>
          <a:prstGeom prst="rect">
            <a:avLst/>
          </a:prstGeom>
          <a:blipFill dpi="0" rotWithShape="0">
            <a:blip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9" tIns="45715" rIns="91429" bIns="45715"/>
          <a:lstStyle/>
          <a:p>
            <a:endParaRPr lang="en-US" sz="1125"/>
          </a:p>
        </p:txBody>
      </p:sp>
      <p:sp>
        <p:nvSpPr>
          <p:cNvPr id="46085" name="Line 13"/>
          <p:cNvSpPr>
            <a:spLocks noChangeShapeType="1"/>
          </p:cNvSpPr>
          <p:nvPr/>
        </p:nvSpPr>
        <p:spPr bwMode="auto">
          <a:xfrm>
            <a:off x="3729038" y="2967038"/>
            <a:ext cx="3175" cy="33655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46086" name="Line 14"/>
          <p:cNvSpPr>
            <a:spLocks noChangeShapeType="1"/>
          </p:cNvSpPr>
          <p:nvPr/>
        </p:nvSpPr>
        <p:spPr bwMode="auto">
          <a:xfrm>
            <a:off x="2005013" y="2795588"/>
            <a:ext cx="0" cy="35369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46087" name="Line 15"/>
          <p:cNvSpPr>
            <a:spLocks noChangeShapeType="1"/>
          </p:cNvSpPr>
          <p:nvPr/>
        </p:nvSpPr>
        <p:spPr bwMode="auto">
          <a:xfrm>
            <a:off x="7181850" y="2795588"/>
            <a:ext cx="0" cy="35369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46088" name="AutoShape 16"/>
          <p:cNvSpPr>
            <a:spLocks noChangeArrowheads="1"/>
          </p:cNvSpPr>
          <p:nvPr/>
        </p:nvSpPr>
        <p:spPr bwMode="auto">
          <a:xfrm rot="5400000">
            <a:off x="2775744" y="2451894"/>
            <a:ext cx="184150" cy="1725612"/>
          </a:xfrm>
          <a:prstGeom prst="parallelogram">
            <a:avLst>
              <a:gd name="adj" fmla="val 63884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46089" name="Line 63"/>
          <p:cNvSpPr>
            <a:spLocks noChangeShapeType="1"/>
          </p:cNvSpPr>
          <p:nvPr/>
        </p:nvSpPr>
        <p:spPr bwMode="auto">
          <a:xfrm flipH="1">
            <a:off x="5453063" y="2954338"/>
            <a:ext cx="0" cy="3422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46090" name="Line 72"/>
          <p:cNvSpPr>
            <a:spLocks noChangeShapeType="1"/>
          </p:cNvSpPr>
          <p:nvPr/>
        </p:nvSpPr>
        <p:spPr bwMode="auto">
          <a:xfrm>
            <a:off x="7543800" y="4648200"/>
            <a:ext cx="0" cy="11430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lIns="91429" tIns="45715" rIns="91429" bIns="45715">
            <a:spAutoFit/>
          </a:bodyPr>
          <a:lstStyle/>
          <a:p>
            <a:endParaRPr lang="en-US" sz="1125"/>
          </a:p>
        </p:txBody>
      </p:sp>
      <p:sp>
        <p:nvSpPr>
          <p:cNvPr id="46091" name="Text Box 73"/>
          <p:cNvSpPr txBox="1">
            <a:spLocks noChangeArrowheads="1"/>
          </p:cNvSpPr>
          <p:nvPr/>
        </p:nvSpPr>
        <p:spPr bwMode="auto">
          <a:xfrm>
            <a:off x="7558090" y="5268915"/>
            <a:ext cx="526084" cy="30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29" tIns="45715" rIns="91429" bIns="45715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l"/>
            <a:r>
              <a:rPr lang="en-US" sz="1406" b="0">
                <a:latin typeface="Arial" charset="0"/>
              </a:rPr>
              <a:t>time</a:t>
            </a:r>
          </a:p>
        </p:txBody>
      </p:sp>
      <p:sp>
        <p:nvSpPr>
          <p:cNvPr id="46092" name="Freeform 31"/>
          <p:cNvSpPr>
            <a:spLocks/>
          </p:cNvSpPr>
          <p:nvPr/>
        </p:nvSpPr>
        <p:spPr bwMode="auto">
          <a:xfrm>
            <a:off x="2289176" y="2185991"/>
            <a:ext cx="908050" cy="1587"/>
          </a:xfrm>
          <a:custGeom>
            <a:avLst/>
            <a:gdLst>
              <a:gd name="T0" fmla="*/ 2147483647 w 573"/>
              <a:gd name="T1" fmla="*/ 0 h 1587"/>
              <a:gd name="T2" fmla="*/ 2147483647 w 573"/>
              <a:gd name="T3" fmla="*/ 0 h 1587"/>
              <a:gd name="T4" fmla="*/ 0 w 573"/>
              <a:gd name="T5" fmla="*/ 0 h 1587"/>
              <a:gd name="T6" fmla="*/ 0 60000 65536"/>
              <a:gd name="T7" fmla="*/ 0 60000 65536"/>
              <a:gd name="T8" fmla="*/ 0 60000 65536"/>
              <a:gd name="T9" fmla="*/ 0 w 573"/>
              <a:gd name="T10" fmla="*/ 0 h 1587"/>
              <a:gd name="T11" fmla="*/ 573 w 573"/>
              <a:gd name="T12" fmla="*/ 1587 h 1587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573" h="1587">
                <a:moveTo>
                  <a:pt x="573" y="0"/>
                </a:moveTo>
                <a:lnTo>
                  <a:pt x="286" y="0"/>
                </a:lnTo>
                <a:lnTo>
                  <a:pt x="0" y="0"/>
                </a:lnTo>
              </a:path>
            </a:pathLst>
          </a:custGeom>
          <a:noFill/>
          <a:ln w="25400">
            <a:solidFill>
              <a:srgbClr val="FF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91429" tIns="45715" rIns="91429" bIns="45715"/>
          <a:lstStyle/>
          <a:p>
            <a:endParaRPr lang="en-US" sz="1125"/>
          </a:p>
        </p:txBody>
      </p:sp>
      <p:sp>
        <p:nvSpPr>
          <p:cNvPr id="46093" name="Freeform 36"/>
          <p:cNvSpPr>
            <a:spLocks/>
          </p:cNvSpPr>
          <p:nvPr/>
        </p:nvSpPr>
        <p:spPr bwMode="auto">
          <a:xfrm>
            <a:off x="5697541" y="2185991"/>
            <a:ext cx="1019175" cy="1587"/>
          </a:xfrm>
          <a:custGeom>
            <a:avLst/>
            <a:gdLst>
              <a:gd name="T0" fmla="*/ 0 w 643"/>
              <a:gd name="T1" fmla="*/ 0 h 1587"/>
              <a:gd name="T2" fmla="*/ 2147483647 w 643"/>
              <a:gd name="T3" fmla="*/ 0 h 1587"/>
              <a:gd name="T4" fmla="*/ 2147483647 w 643"/>
              <a:gd name="T5" fmla="*/ 0 h 1587"/>
              <a:gd name="T6" fmla="*/ 0 60000 65536"/>
              <a:gd name="T7" fmla="*/ 0 60000 65536"/>
              <a:gd name="T8" fmla="*/ 0 60000 65536"/>
              <a:gd name="T9" fmla="*/ 0 w 643"/>
              <a:gd name="T10" fmla="*/ 0 h 1587"/>
              <a:gd name="T11" fmla="*/ 643 w 643"/>
              <a:gd name="T12" fmla="*/ 1587 h 1587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643" h="1587">
                <a:moveTo>
                  <a:pt x="0" y="0"/>
                </a:moveTo>
                <a:lnTo>
                  <a:pt x="321" y="0"/>
                </a:lnTo>
                <a:lnTo>
                  <a:pt x="643" y="0"/>
                </a:lnTo>
              </a:path>
            </a:pathLst>
          </a:custGeom>
          <a:noFill/>
          <a:ln w="25400">
            <a:solidFill>
              <a:srgbClr val="FF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91429" tIns="45715" rIns="91429" bIns="45715"/>
          <a:lstStyle/>
          <a:p>
            <a:endParaRPr lang="en-US" sz="1125"/>
          </a:p>
        </p:txBody>
      </p:sp>
      <p:sp>
        <p:nvSpPr>
          <p:cNvPr id="46094" name="Line 54"/>
          <p:cNvSpPr>
            <a:spLocks noChangeShapeType="1"/>
          </p:cNvSpPr>
          <p:nvPr/>
        </p:nvSpPr>
        <p:spPr bwMode="auto">
          <a:xfrm>
            <a:off x="2359028" y="2205038"/>
            <a:ext cx="912813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90477" tIns="44445" rIns="90477" bIns="44445"/>
          <a:lstStyle/>
          <a:p>
            <a:endParaRPr lang="en-US" sz="1125"/>
          </a:p>
        </p:txBody>
      </p:sp>
      <p:sp>
        <p:nvSpPr>
          <p:cNvPr id="46095" name="Line 56"/>
          <p:cNvSpPr>
            <a:spLocks noChangeShapeType="1"/>
          </p:cNvSpPr>
          <p:nvPr/>
        </p:nvSpPr>
        <p:spPr bwMode="auto">
          <a:xfrm>
            <a:off x="5783263" y="2205038"/>
            <a:ext cx="98901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90477" tIns="44445" rIns="90477" bIns="44445"/>
          <a:lstStyle/>
          <a:p>
            <a:endParaRPr lang="en-US" sz="1125"/>
          </a:p>
        </p:txBody>
      </p:sp>
      <p:pic>
        <p:nvPicPr>
          <p:cNvPr id="46096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751016" y="1831975"/>
            <a:ext cx="687387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6097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856416" y="1828801"/>
            <a:ext cx="687387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6098" name="Rectangle 80"/>
          <p:cNvSpPr>
            <a:spLocks noChangeArrowheads="1"/>
          </p:cNvSpPr>
          <p:nvPr/>
        </p:nvSpPr>
        <p:spPr bwMode="auto">
          <a:xfrm>
            <a:off x="3505200" y="2022475"/>
            <a:ext cx="488950" cy="415925"/>
          </a:xfrm>
          <a:prstGeom prst="rect">
            <a:avLst/>
          </a:prstGeom>
          <a:solidFill>
            <a:srgbClr val="00009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9" tIns="45715" rIns="91429" bIns="45715" anchor="ctr"/>
          <a:lstStyle/>
          <a:p>
            <a:endParaRPr lang="en-US" sz="1125"/>
          </a:p>
        </p:txBody>
      </p:sp>
      <p:sp>
        <p:nvSpPr>
          <p:cNvPr id="46099" name="Rectangle 81"/>
          <p:cNvSpPr>
            <a:spLocks noChangeArrowheads="1"/>
          </p:cNvSpPr>
          <p:nvPr/>
        </p:nvSpPr>
        <p:spPr bwMode="auto">
          <a:xfrm>
            <a:off x="5181600" y="2057401"/>
            <a:ext cx="488950" cy="415925"/>
          </a:xfrm>
          <a:prstGeom prst="rect">
            <a:avLst/>
          </a:prstGeom>
          <a:solidFill>
            <a:srgbClr val="00009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9" tIns="45715" rIns="91429" bIns="45715" anchor="ctr"/>
          <a:lstStyle/>
          <a:p>
            <a:endParaRPr lang="en-US" sz="1125"/>
          </a:p>
        </p:txBody>
      </p:sp>
      <p:sp>
        <p:nvSpPr>
          <p:cNvPr id="46100" name="Line 56"/>
          <p:cNvSpPr>
            <a:spLocks noChangeShapeType="1"/>
          </p:cNvSpPr>
          <p:nvPr/>
        </p:nvSpPr>
        <p:spPr bwMode="auto">
          <a:xfrm>
            <a:off x="4116388" y="2209800"/>
            <a:ext cx="98901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90477" tIns="44445" rIns="90477" bIns="44445"/>
          <a:lstStyle/>
          <a:p>
            <a:endParaRPr lang="en-US" sz="1125"/>
          </a:p>
        </p:txBody>
      </p:sp>
      <p:sp>
        <p:nvSpPr>
          <p:cNvPr id="46101" name="AutoShape 16"/>
          <p:cNvSpPr>
            <a:spLocks noChangeArrowheads="1"/>
          </p:cNvSpPr>
          <p:nvPr/>
        </p:nvSpPr>
        <p:spPr bwMode="auto">
          <a:xfrm rot="5400000">
            <a:off x="4502151" y="2627315"/>
            <a:ext cx="182562" cy="1725613"/>
          </a:xfrm>
          <a:prstGeom prst="parallelogram">
            <a:avLst>
              <a:gd name="adj" fmla="val 63884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2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 charset="0"/>
                <a:cs typeface="ＭＳ Ｐゴシック" charset="0"/>
              </a:rPr>
              <a:t>Timing in circuit switching </a:t>
            </a:r>
            <a:endParaRPr lang="en-US" dirty="0">
              <a:latin typeface="+mj-lt"/>
              <a:ea typeface="ＭＳ Ｐゴシック" charset="0"/>
              <a:cs typeface="ＭＳ Ｐゴシック" charset="0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F6175C-27F3-184D-8996-FA442B70F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7A418-0CEB-9E4A-BA45-3B7D3D133EB9}" type="slidenum">
              <a:rPr lang="en-US" smtClean="0"/>
              <a:pPr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101236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Rectangle 9"/>
          <p:cNvSpPr>
            <a:spLocks noChangeArrowheads="1"/>
          </p:cNvSpPr>
          <p:nvPr/>
        </p:nvSpPr>
        <p:spPr bwMode="auto">
          <a:xfrm>
            <a:off x="1066800" y="3086100"/>
            <a:ext cx="0" cy="12700"/>
          </a:xfrm>
          <a:prstGeom prst="rect">
            <a:avLst/>
          </a:prstGeom>
          <a:blipFill dpi="0" rotWithShape="0">
            <a:blip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9" tIns="45715" rIns="91429" bIns="45715"/>
          <a:lstStyle/>
          <a:p>
            <a:endParaRPr lang="en-US" sz="1125"/>
          </a:p>
        </p:txBody>
      </p:sp>
      <p:sp>
        <p:nvSpPr>
          <p:cNvPr id="48130" name="Rectangle 10"/>
          <p:cNvSpPr>
            <a:spLocks noChangeArrowheads="1"/>
          </p:cNvSpPr>
          <p:nvPr/>
        </p:nvSpPr>
        <p:spPr bwMode="auto">
          <a:xfrm>
            <a:off x="3151188" y="3519488"/>
            <a:ext cx="0" cy="12700"/>
          </a:xfrm>
          <a:prstGeom prst="rect">
            <a:avLst/>
          </a:prstGeom>
          <a:blipFill dpi="0" rotWithShape="0">
            <a:blip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9" tIns="45715" rIns="91429" bIns="45715"/>
          <a:lstStyle/>
          <a:p>
            <a:endParaRPr lang="en-US" sz="1125"/>
          </a:p>
        </p:txBody>
      </p:sp>
      <p:sp>
        <p:nvSpPr>
          <p:cNvPr id="48131" name="Rectangle 11"/>
          <p:cNvSpPr>
            <a:spLocks noChangeArrowheads="1"/>
          </p:cNvSpPr>
          <p:nvPr/>
        </p:nvSpPr>
        <p:spPr bwMode="auto">
          <a:xfrm>
            <a:off x="1066800" y="3811588"/>
            <a:ext cx="0" cy="12700"/>
          </a:xfrm>
          <a:prstGeom prst="rect">
            <a:avLst/>
          </a:prstGeom>
          <a:blipFill dpi="0" rotWithShape="0">
            <a:blip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9" tIns="45715" rIns="91429" bIns="45715"/>
          <a:lstStyle/>
          <a:p>
            <a:endParaRPr lang="en-US" sz="1125"/>
          </a:p>
        </p:txBody>
      </p:sp>
      <p:sp>
        <p:nvSpPr>
          <p:cNvPr id="48132" name="Rectangle 12"/>
          <p:cNvSpPr>
            <a:spLocks noChangeArrowheads="1"/>
          </p:cNvSpPr>
          <p:nvPr/>
        </p:nvSpPr>
        <p:spPr bwMode="auto">
          <a:xfrm>
            <a:off x="3151188" y="4256088"/>
            <a:ext cx="0" cy="12700"/>
          </a:xfrm>
          <a:prstGeom prst="rect">
            <a:avLst/>
          </a:prstGeom>
          <a:blipFill dpi="0" rotWithShape="0">
            <a:blip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9" tIns="45715" rIns="91429" bIns="45715"/>
          <a:lstStyle/>
          <a:p>
            <a:endParaRPr lang="en-US" sz="1125"/>
          </a:p>
        </p:txBody>
      </p:sp>
      <p:sp>
        <p:nvSpPr>
          <p:cNvPr id="48133" name="Line 13"/>
          <p:cNvSpPr>
            <a:spLocks noChangeShapeType="1"/>
          </p:cNvSpPr>
          <p:nvPr/>
        </p:nvSpPr>
        <p:spPr bwMode="auto">
          <a:xfrm>
            <a:off x="3729038" y="2967038"/>
            <a:ext cx="3175" cy="33655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48134" name="Line 14"/>
          <p:cNvSpPr>
            <a:spLocks noChangeShapeType="1"/>
          </p:cNvSpPr>
          <p:nvPr/>
        </p:nvSpPr>
        <p:spPr bwMode="auto">
          <a:xfrm>
            <a:off x="2005013" y="2795588"/>
            <a:ext cx="0" cy="35369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48135" name="Line 15"/>
          <p:cNvSpPr>
            <a:spLocks noChangeShapeType="1"/>
          </p:cNvSpPr>
          <p:nvPr/>
        </p:nvSpPr>
        <p:spPr bwMode="auto">
          <a:xfrm>
            <a:off x="7181850" y="2795588"/>
            <a:ext cx="0" cy="35369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48136" name="AutoShape 16"/>
          <p:cNvSpPr>
            <a:spLocks noChangeArrowheads="1"/>
          </p:cNvSpPr>
          <p:nvPr/>
        </p:nvSpPr>
        <p:spPr bwMode="auto">
          <a:xfrm rot="5400000">
            <a:off x="4502151" y="2627315"/>
            <a:ext cx="182562" cy="1725613"/>
          </a:xfrm>
          <a:prstGeom prst="parallelogram">
            <a:avLst>
              <a:gd name="adj" fmla="val 63884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48137" name="AutoShape 17"/>
          <p:cNvSpPr>
            <a:spLocks noChangeArrowheads="1"/>
          </p:cNvSpPr>
          <p:nvPr/>
        </p:nvSpPr>
        <p:spPr bwMode="auto">
          <a:xfrm rot="5400000">
            <a:off x="2775744" y="2451894"/>
            <a:ext cx="184150" cy="1725612"/>
          </a:xfrm>
          <a:prstGeom prst="parallelogram">
            <a:avLst>
              <a:gd name="adj" fmla="val 63884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48138" name="AutoShape 60"/>
          <p:cNvSpPr>
            <a:spLocks noChangeArrowheads="1"/>
          </p:cNvSpPr>
          <p:nvPr/>
        </p:nvSpPr>
        <p:spPr bwMode="auto">
          <a:xfrm rot="5400000">
            <a:off x="6226969" y="2829719"/>
            <a:ext cx="184150" cy="1725612"/>
          </a:xfrm>
          <a:prstGeom prst="parallelogram">
            <a:avLst>
              <a:gd name="adj" fmla="val 63884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48139" name="Line 65"/>
          <p:cNvSpPr>
            <a:spLocks noChangeShapeType="1"/>
          </p:cNvSpPr>
          <p:nvPr/>
        </p:nvSpPr>
        <p:spPr bwMode="auto">
          <a:xfrm flipH="1">
            <a:off x="5453063" y="2954338"/>
            <a:ext cx="0" cy="3422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48140" name="Line 74"/>
          <p:cNvSpPr>
            <a:spLocks noChangeShapeType="1"/>
          </p:cNvSpPr>
          <p:nvPr/>
        </p:nvSpPr>
        <p:spPr bwMode="auto">
          <a:xfrm>
            <a:off x="7543800" y="4648200"/>
            <a:ext cx="0" cy="11430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lIns="91429" tIns="45715" rIns="91429" bIns="45715">
            <a:spAutoFit/>
          </a:bodyPr>
          <a:lstStyle/>
          <a:p>
            <a:endParaRPr lang="en-US" sz="1125"/>
          </a:p>
        </p:txBody>
      </p:sp>
      <p:sp>
        <p:nvSpPr>
          <p:cNvPr id="48141" name="Text Box 75"/>
          <p:cNvSpPr txBox="1">
            <a:spLocks noChangeArrowheads="1"/>
          </p:cNvSpPr>
          <p:nvPr/>
        </p:nvSpPr>
        <p:spPr bwMode="auto">
          <a:xfrm>
            <a:off x="7558090" y="5268915"/>
            <a:ext cx="526084" cy="30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29" tIns="45715" rIns="91429" bIns="45715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l"/>
            <a:r>
              <a:rPr lang="en-US" sz="1406" b="0">
                <a:latin typeface="Arial" charset="0"/>
              </a:rPr>
              <a:t>time</a:t>
            </a:r>
          </a:p>
        </p:txBody>
      </p:sp>
      <p:sp>
        <p:nvSpPr>
          <p:cNvPr id="48142" name="Freeform 31"/>
          <p:cNvSpPr>
            <a:spLocks/>
          </p:cNvSpPr>
          <p:nvPr/>
        </p:nvSpPr>
        <p:spPr bwMode="auto">
          <a:xfrm>
            <a:off x="2289176" y="2185991"/>
            <a:ext cx="908050" cy="1587"/>
          </a:xfrm>
          <a:custGeom>
            <a:avLst/>
            <a:gdLst>
              <a:gd name="T0" fmla="*/ 2147483647 w 573"/>
              <a:gd name="T1" fmla="*/ 0 h 1587"/>
              <a:gd name="T2" fmla="*/ 2147483647 w 573"/>
              <a:gd name="T3" fmla="*/ 0 h 1587"/>
              <a:gd name="T4" fmla="*/ 0 w 573"/>
              <a:gd name="T5" fmla="*/ 0 h 1587"/>
              <a:gd name="T6" fmla="*/ 0 60000 65536"/>
              <a:gd name="T7" fmla="*/ 0 60000 65536"/>
              <a:gd name="T8" fmla="*/ 0 60000 65536"/>
              <a:gd name="T9" fmla="*/ 0 w 573"/>
              <a:gd name="T10" fmla="*/ 0 h 1587"/>
              <a:gd name="T11" fmla="*/ 573 w 573"/>
              <a:gd name="T12" fmla="*/ 1587 h 1587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573" h="1587">
                <a:moveTo>
                  <a:pt x="573" y="0"/>
                </a:moveTo>
                <a:lnTo>
                  <a:pt x="286" y="0"/>
                </a:lnTo>
                <a:lnTo>
                  <a:pt x="0" y="0"/>
                </a:lnTo>
              </a:path>
            </a:pathLst>
          </a:custGeom>
          <a:noFill/>
          <a:ln w="25400">
            <a:solidFill>
              <a:srgbClr val="FF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91429" tIns="45715" rIns="91429" bIns="45715"/>
          <a:lstStyle/>
          <a:p>
            <a:endParaRPr lang="en-US" sz="1125"/>
          </a:p>
        </p:txBody>
      </p:sp>
      <p:sp>
        <p:nvSpPr>
          <p:cNvPr id="48143" name="Freeform 36"/>
          <p:cNvSpPr>
            <a:spLocks/>
          </p:cNvSpPr>
          <p:nvPr/>
        </p:nvSpPr>
        <p:spPr bwMode="auto">
          <a:xfrm>
            <a:off x="5697541" y="2185991"/>
            <a:ext cx="1019175" cy="1587"/>
          </a:xfrm>
          <a:custGeom>
            <a:avLst/>
            <a:gdLst>
              <a:gd name="T0" fmla="*/ 0 w 643"/>
              <a:gd name="T1" fmla="*/ 0 h 1587"/>
              <a:gd name="T2" fmla="*/ 2147483647 w 643"/>
              <a:gd name="T3" fmla="*/ 0 h 1587"/>
              <a:gd name="T4" fmla="*/ 2147483647 w 643"/>
              <a:gd name="T5" fmla="*/ 0 h 1587"/>
              <a:gd name="T6" fmla="*/ 0 60000 65536"/>
              <a:gd name="T7" fmla="*/ 0 60000 65536"/>
              <a:gd name="T8" fmla="*/ 0 60000 65536"/>
              <a:gd name="T9" fmla="*/ 0 w 643"/>
              <a:gd name="T10" fmla="*/ 0 h 1587"/>
              <a:gd name="T11" fmla="*/ 643 w 643"/>
              <a:gd name="T12" fmla="*/ 1587 h 1587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643" h="1587">
                <a:moveTo>
                  <a:pt x="0" y="0"/>
                </a:moveTo>
                <a:lnTo>
                  <a:pt x="321" y="0"/>
                </a:lnTo>
                <a:lnTo>
                  <a:pt x="643" y="0"/>
                </a:lnTo>
              </a:path>
            </a:pathLst>
          </a:custGeom>
          <a:noFill/>
          <a:ln w="25400">
            <a:solidFill>
              <a:srgbClr val="FF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91429" tIns="45715" rIns="91429" bIns="45715"/>
          <a:lstStyle/>
          <a:p>
            <a:endParaRPr lang="en-US" sz="1125"/>
          </a:p>
        </p:txBody>
      </p:sp>
      <p:sp>
        <p:nvSpPr>
          <p:cNvPr id="48144" name="Line 54"/>
          <p:cNvSpPr>
            <a:spLocks noChangeShapeType="1"/>
          </p:cNvSpPr>
          <p:nvPr/>
        </p:nvSpPr>
        <p:spPr bwMode="auto">
          <a:xfrm>
            <a:off x="2359028" y="2205038"/>
            <a:ext cx="912813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90477" tIns="44445" rIns="90477" bIns="44445"/>
          <a:lstStyle/>
          <a:p>
            <a:endParaRPr lang="en-US" sz="1125"/>
          </a:p>
        </p:txBody>
      </p:sp>
      <p:sp>
        <p:nvSpPr>
          <p:cNvPr id="48145" name="Line 56"/>
          <p:cNvSpPr>
            <a:spLocks noChangeShapeType="1"/>
          </p:cNvSpPr>
          <p:nvPr/>
        </p:nvSpPr>
        <p:spPr bwMode="auto">
          <a:xfrm>
            <a:off x="5783263" y="2205038"/>
            <a:ext cx="98901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90477" tIns="44445" rIns="90477" bIns="44445"/>
          <a:lstStyle/>
          <a:p>
            <a:endParaRPr lang="en-US" sz="1125"/>
          </a:p>
        </p:txBody>
      </p:sp>
      <p:pic>
        <p:nvPicPr>
          <p:cNvPr id="48146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751016" y="1831975"/>
            <a:ext cx="687387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8147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856416" y="1828801"/>
            <a:ext cx="687387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8148" name="Rectangle 82"/>
          <p:cNvSpPr>
            <a:spLocks noChangeArrowheads="1"/>
          </p:cNvSpPr>
          <p:nvPr/>
        </p:nvSpPr>
        <p:spPr bwMode="auto">
          <a:xfrm>
            <a:off x="3505200" y="2022475"/>
            <a:ext cx="488950" cy="415925"/>
          </a:xfrm>
          <a:prstGeom prst="rect">
            <a:avLst/>
          </a:prstGeom>
          <a:solidFill>
            <a:srgbClr val="00009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9" tIns="45715" rIns="91429" bIns="45715" anchor="ctr"/>
          <a:lstStyle/>
          <a:p>
            <a:endParaRPr lang="en-US" sz="1125"/>
          </a:p>
        </p:txBody>
      </p:sp>
      <p:sp>
        <p:nvSpPr>
          <p:cNvPr id="48149" name="Rectangle 83"/>
          <p:cNvSpPr>
            <a:spLocks noChangeArrowheads="1"/>
          </p:cNvSpPr>
          <p:nvPr/>
        </p:nvSpPr>
        <p:spPr bwMode="auto">
          <a:xfrm>
            <a:off x="5181600" y="2057401"/>
            <a:ext cx="488950" cy="415925"/>
          </a:xfrm>
          <a:prstGeom prst="rect">
            <a:avLst/>
          </a:prstGeom>
          <a:solidFill>
            <a:srgbClr val="00009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9" tIns="45715" rIns="91429" bIns="45715" anchor="ctr"/>
          <a:lstStyle/>
          <a:p>
            <a:endParaRPr lang="en-US" sz="1125"/>
          </a:p>
        </p:txBody>
      </p:sp>
      <p:sp>
        <p:nvSpPr>
          <p:cNvPr id="48150" name="Line 56"/>
          <p:cNvSpPr>
            <a:spLocks noChangeShapeType="1"/>
          </p:cNvSpPr>
          <p:nvPr/>
        </p:nvSpPr>
        <p:spPr bwMode="auto">
          <a:xfrm>
            <a:off x="4116388" y="2209800"/>
            <a:ext cx="98901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90477" tIns="44445" rIns="90477" bIns="44445"/>
          <a:lstStyle/>
          <a:p>
            <a:endParaRPr lang="en-US" sz="1125"/>
          </a:p>
        </p:txBody>
      </p:sp>
      <p:sp>
        <p:nvSpPr>
          <p:cNvPr id="2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 charset="0"/>
                <a:cs typeface="ＭＳ Ｐゴシック" charset="0"/>
              </a:rPr>
              <a:t>Timing in circuit switching </a:t>
            </a:r>
            <a:endParaRPr lang="en-US" dirty="0">
              <a:latin typeface="+mj-lt"/>
              <a:ea typeface="ＭＳ Ｐゴシック" charset="0"/>
              <a:cs typeface="ＭＳ Ｐゴシック" charset="0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2FE13E-F651-434D-94A2-00ECF02988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7A418-0CEB-9E4A-BA45-3B7D3D133EB9}" type="slidenum">
              <a:rPr lang="en-US" smtClean="0"/>
              <a:pPr/>
              <a:t>93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240284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9"/>
          <p:cNvSpPr>
            <a:spLocks noChangeArrowheads="1"/>
          </p:cNvSpPr>
          <p:nvPr/>
        </p:nvSpPr>
        <p:spPr bwMode="auto">
          <a:xfrm>
            <a:off x="1066800" y="3086100"/>
            <a:ext cx="0" cy="12700"/>
          </a:xfrm>
          <a:prstGeom prst="rect">
            <a:avLst/>
          </a:prstGeom>
          <a:blipFill dpi="0" rotWithShape="0">
            <a:blip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9" tIns="45715" rIns="91429" bIns="45715"/>
          <a:lstStyle/>
          <a:p>
            <a:endParaRPr lang="en-US" sz="1125"/>
          </a:p>
        </p:txBody>
      </p:sp>
      <p:sp>
        <p:nvSpPr>
          <p:cNvPr id="50178" name="Rectangle 10"/>
          <p:cNvSpPr>
            <a:spLocks noChangeArrowheads="1"/>
          </p:cNvSpPr>
          <p:nvPr/>
        </p:nvSpPr>
        <p:spPr bwMode="auto">
          <a:xfrm>
            <a:off x="3151188" y="3519488"/>
            <a:ext cx="0" cy="12700"/>
          </a:xfrm>
          <a:prstGeom prst="rect">
            <a:avLst/>
          </a:prstGeom>
          <a:blipFill dpi="0" rotWithShape="0">
            <a:blip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9" tIns="45715" rIns="91429" bIns="45715"/>
          <a:lstStyle/>
          <a:p>
            <a:endParaRPr lang="en-US" sz="1125"/>
          </a:p>
        </p:txBody>
      </p:sp>
      <p:sp>
        <p:nvSpPr>
          <p:cNvPr id="50179" name="Rectangle 11"/>
          <p:cNvSpPr>
            <a:spLocks noChangeArrowheads="1"/>
          </p:cNvSpPr>
          <p:nvPr/>
        </p:nvSpPr>
        <p:spPr bwMode="auto">
          <a:xfrm>
            <a:off x="1066800" y="3811588"/>
            <a:ext cx="0" cy="12700"/>
          </a:xfrm>
          <a:prstGeom prst="rect">
            <a:avLst/>
          </a:prstGeom>
          <a:blipFill dpi="0" rotWithShape="0">
            <a:blip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9" tIns="45715" rIns="91429" bIns="45715"/>
          <a:lstStyle/>
          <a:p>
            <a:endParaRPr lang="en-US" sz="1125"/>
          </a:p>
        </p:txBody>
      </p:sp>
      <p:sp>
        <p:nvSpPr>
          <p:cNvPr id="50180" name="Rectangle 12"/>
          <p:cNvSpPr>
            <a:spLocks noChangeArrowheads="1"/>
          </p:cNvSpPr>
          <p:nvPr/>
        </p:nvSpPr>
        <p:spPr bwMode="auto">
          <a:xfrm>
            <a:off x="3151188" y="4256088"/>
            <a:ext cx="0" cy="12700"/>
          </a:xfrm>
          <a:prstGeom prst="rect">
            <a:avLst/>
          </a:prstGeom>
          <a:blipFill dpi="0" rotWithShape="0">
            <a:blip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9" tIns="45715" rIns="91429" bIns="45715"/>
          <a:lstStyle/>
          <a:p>
            <a:endParaRPr lang="en-US" sz="1125"/>
          </a:p>
        </p:txBody>
      </p:sp>
      <p:sp>
        <p:nvSpPr>
          <p:cNvPr id="50181" name="Line 13"/>
          <p:cNvSpPr>
            <a:spLocks noChangeShapeType="1"/>
          </p:cNvSpPr>
          <p:nvPr/>
        </p:nvSpPr>
        <p:spPr bwMode="auto">
          <a:xfrm>
            <a:off x="3729038" y="2967038"/>
            <a:ext cx="3175" cy="33655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50182" name="Line 14"/>
          <p:cNvSpPr>
            <a:spLocks noChangeShapeType="1"/>
          </p:cNvSpPr>
          <p:nvPr/>
        </p:nvSpPr>
        <p:spPr bwMode="auto">
          <a:xfrm>
            <a:off x="2005013" y="2795588"/>
            <a:ext cx="0" cy="35369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50183" name="Line 15"/>
          <p:cNvSpPr>
            <a:spLocks noChangeShapeType="1"/>
          </p:cNvSpPr>
          <p:nvPr/>
        </p:nvSpPr>
        <p:spPr bwMode="auto">
          <a:xfrm>
            <a:off x="7181850" y="2795588"/>
            <a:ext cx="0" cy="35369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50184" name="AutoShape 16"/>
          <p:cNvSpPr>
            <a:spLocks noChangeArrowheads="1"/>
          </p:cNvSpPr>
          <p:nvPr/>
        </p:nvSpPr>
        <p:spPr bwMode="auto">
          <a:xfrm rot="16200000" flipH="1">
            <a:off x="4441825" y="1366841"/>
            <a:ext cx="303213" cy="5176837"/>
          </a:xfrm>
          <a:prstGeom prst="parallelogram">
            <a:avLst>
              <a:gd name="adj" fmla="val 79579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50185" name="AutoShape 17"/>
          <p:cNvSpPr>
            <a:spLocks noChangeArrowheads="1"/>
          </p:cNvSpPr>
          <p:nvPr/>
        </p:nvSpPr>
        <p:spPr bwMode="auto">
          <a:xfrm rot="5400000">
            <a:off x="4502153" y="2635253"/>
            <a:ext cx="182563" cy="1725613"/>
          </a:xfrm>
          <a:prstGeom prst="parallelogram">
            <a:avLst>
              <a:gd name="adj" fmla="val 63884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50186" name="AutoShape 18"/>
          <p:cNvSpPr>
            <a:spLocks noChangeArrowheads="1"/>
          </p:cNvSpPr>
          <p:nvPr/>
        </p:nvSpPr>
        <p:spPr bwMode="auto">
          <a:xfrm rot="5400000">
            <a:off x="2775744" y="2451894"/>
            <a:ext cx="184150" cy="1725612"/>
          </a:xfrm>
          <a:prstGeom prst="parallelogram">
            <a:avLst>
              <a:gd name="adj" fmla="val 63884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50188" name="AutoShape 61"/>
          <p:cNvSpPr>
            <a:spLocks noChangeArrowheads="1"/>
          </p:cNvSpPr>
          <p:nvPr/>
        </p:nvSpPr>
        <p:spPr bwMode="auto">
          <a:xfrm rot="5400000">
            <a:off x="6226969" y="2829719"/>
            <a:ext cx="184150" cy="1725612"/>
          </a:xfrm>
          <a:prstGeom prst="parallelogram">
            <a:avLst>
              <a:gd name="adj" fmla="val 63884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50189" name="Line 70"/>
          <p:cNvSpPr>
            <a:spLocks noChangeShapeType="1"/>
          </p:cNvSpPr>
          <p:nvPr/>
        </p:nvSpPr>
        <p:spPr bwMode="auto">
          <a:xfrm flipH="1">
            <a:off x="5453063" y="2954338"/>
            <a:ext cx="0" cy="3422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50190" name="Line 79"/>
          <p:cNvSpPr>
            <a:spLocks noChangeShapeType="1"/>
          </p:cNvSpPr>
          <p:nvPr/>
        </p:nvSpPr>
        <p:spPr bwMode="auto">
          <a:xfrm>
            <a:off x="7543800" y="4648200"/>
            <a:ext cx="0" cy="11430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lIns="91429" tIns="45715" rIns="91429" bIns="45715">
            <a:spAutoFit/>
          </a:bodyPr>
          <a:lstStyle/>
          <a:p>
            <a:endParaRPr lang="en-US" sz="1125"/>
          </a:p>
        </p:txBody>
      </p:sp>
      <p:sp>
        <p:nvSpPr>
          <p:cNvPr id="50191" name="Text Box 80"/>
          <p:cNvSpPr txBox="1">
            <a:spLocks noChangeArrowheads="1"/>
          </p:cNvSpPr>
          <p:nvPr/>
        </p:nvSpPr>
        <p:spPr bwMode="auto">
          <a:xfrm>
            <a:off x="7558090" y="5268915"/>
            <a:ext cx="526084" cy="30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29" tIns="45715" rIns="91429" bIns="45715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l"/>
            <a:r>
              <a:rPr lang="en-US" sz="1406" b="0">
                <a:latin typeface="Arial" charset="0"/>
              </a:rPr>
              <a:t>time</a:t>
            </a:r>
          </a:p>
        </p:txBody>
      </p:sp>
      <p:sp>
        <p:nvSpPr>
          <p:cNvPr id="50192" name="Freeform 31"/>
          <p:cNvSpPr>
            <a:spLocks/>
          </p:cNvSpPr>
          <p:nvPr/>
        </p:nvSpPr>
        <p:spPr bwMode="auto">
          <a:xfrm>
            <a:off x="2289176" y="2185991"/>
            <a:ext cx="908050" cy="1587"/>
          </a:xfrm>
          <a:custGeom>
            <a:avLst/>
            <a:gdLst>
              <a:gd name="T0" fmla="*/ 2147483647 w 573"/>
              <a:gd name="T1" fmla="*/ 0 h 1587"/>
              <a:gd name="T2" fmla="*/ 2147483647 w 573"/>
              <a:gd name="T3" fmla="*/ 0 h 1587"/>
              <a:gd name="T4" fmla="*/ 0 w 573"/>
              <a:gd name="T5" fmla="*/ 0 h 1587"/>
              <a:gd name="T6" fmla="*/ 0 60000 65536"/>
              <a:gd name="T7" fmla="*/ 0 60000 65536"/>
              <a:gd name="T8" fmla="*/ 0 60000 65536"/>
              <a:gd name="T9" fmla="*/ 0 w 573"/>
              <a:gd name="T10" fmla="*/ 0 h 1587"/>
              <a:gd name="T11" fmla="*/ 573 w 573"/>
              <a:gd name="T12" fmla="*/ 1587 h 1587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573" h="1587">
                <a:moveTo>
                  <a:pt x="573" y="0"/>
                </a:moveTo>
                <a:lnTo>
                  <a:pt x="286" y="0"/>
                </a:lnTo>
                <a:lnTo>
                  <a:pt x="0" y="0"/>
                </a:lnTo>
              </a:path>
            </a:pathLst>
          </a:custGeom>
          <a:noFill/>
          <a:ln w="25400">
            <a:solidFill>
              <a:srgbClr val="FF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91429" tIns="45715" rIns="91429" bIns="45715"/>
          <a:lstStyle/>
          <a:p>
            <a:endParaRPr lang="en-US" sz="1125"/>
          </a:p>
        </p:txBody>
      </p:sp>
      <p:sp>
        <p:nvSpPr>
          <p:cNvPr id="50193" name="Freeform 36"/>
          <p:cNvSpPr>
            <a:spLocks/>
          </p:cNvSpPr>
          <p:nvPr/>
        </p:nvSpPr>
        <p:spPr bwMode="auto">
          <a:xfrm>
            <a:off x="5697541" y="2185991"/>
            <a:ext cx="1019175" cy="1587"/>
          </a:xfrm>
          <a:custGeom>
            <a:avLst/>
            <a:gdLst>
              <a:gd name="T0" fmla="*/ 0 w 643"/>
              <a:gd name="T1" fmla="*/ 0 h 1587"/>
              <a:gd name="T2" fmla="*/ 2147483647 w 643"/>
              <a:gd name="T3" fmla="*/ 0 h 1587"/>
              <a:gd name="T4" fmla="*/ 2147483647 w 643"/>
              <a:gd name="T5" fmla="*/ 0 h 1587"/>
              <a:gd name="T6" fmla="*/ 0 60000 65536"/>
              <a:gd name="T7" fmla="*/ 0 60000 65536"/>
              <a:gd name="T8" fmla="*/ 0 60000 65536"/>
              <a:gd name="T9" fmla="*/ 0 w 643"/>
              <a:gd name="T10" fmla="*/ 0 h 1587"/>
              <a:gd name="T11" fmla="*/ 643 w 643"/>
              <a:gd name="T12" fmla="*/ 1587 h 1587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643" h="1587">
                <a:moveTo>
                  <a:pt x="0" y="0"/>
                </a:moveTo>
                <a:lnTo>
                  <a:pt x="321" y="0"/>
                </a:lnTo>
                <a:lnTo>
                  <a:pt x="643" y="0"/>
                </a:lnTo>
              </a:path>
            </a:pathLst>
          </a:custGeom>
          <a:noFill/>
          <a:ln w="25400">
            <a:solidFill>
              <a:srgbClr val="FF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91429" tIns="45715" rIns="91429" bIns="45715"/>
          <a:lstStyle/>
          <a:p>
            <a:endParaRPr lang="en-US" sz="1125"/>
          </a:p>
        </p:txBody>
      </p:sp>
      <p:sp>
        <p:nvSpPr>
          <p:cNvPr id="50194" name="Line 54"/>
          <p:cNvSpPr>
            <a:spLocks noChangeShapeType="1"/>
          </p:cNvSpPr>
          <p:nvPr/>
        </p:nvSpPr>
        <p:spPr bwMode="auto">
          <a:xfrm>
            <a:off x="2359028" y="2205038"/>
            <a:ext cx="912813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90477" tIns="44445" rIns="90477" bIns="44445"/>
          <a:lstStyle/>
          <a:p>
            <a:endParaRPr lang="en-US" sz="1125"/>
          </a:p>
        </p:txBody>
      </p:sp>
      <p:sp>
        <p:nvSpPr>
          <p:cNvPr id="50195" name="Line 56"/>
          <p:cNvSpPr>
            <a:spLocks noChangeShapeType="1"/>
          </p:cNvSpPr>
          <p:nvPr/>
        </p:nvSpPr>
        <p:spPr bwMode="auto">
          <a:xfrm>
            <a:off x="5783263" y="2205038"/>
            <a:ext cx="98901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90477" tIns="44445" rIns="90477" bIns="44445"/>
          <a:lstStyle/>
          <a:p>
            <a:endParaRPr lang="en-US" sz="1125"/>
          </a:p>
        </p:txBody>
      </p:sp>
      <p:pic>
        <p:nvPicPr>
          <p:cNvPr id="50196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751016" y="1831975"/>
            <a:ext cx="687387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0197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856416" y="1828801"/>
            <a:ext cx="687387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0198" name="Rectangle 87"/>
          <p:cNvSpPr>
            <a:spLocks noChangeArrowheads="1"/>
          </p:cNvSpPr>
          <p:nvPr/>
        </p:nvSpPr>
        <p:spPr bwMode="auto">
          <a:xfrm>
            <a:off x="3505200" y="2022475"/>
            <a:ext cx="488950" cy="415925"/>
          </a:xfrm>
          <a:prstGeom prst="rect">
            <a:avLst/>
          </a:prstGeom>
          <a:solidFill>
            <a:srgbClr val="00009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9" tIns="45715" rIns="91429" bIns="45715" anchor="ctr"/>
          <a:lstStyle/>
          <a:p>
            <a:endParaRPr lang="en-US" sz="1125"/>
          </a:p>
        </p:txBody>
      </p:sp>
      <p:sp>
        <p:nvSpPr>
          <p:cNvPr id="50199" name="Rectangle 88"/>
          <p:cNvSpPr>
            <a:spLocks noChangeArrowheads="1"/>
          </p:cNvSpPr>
          <p:nvPr/>
        </p:nvSpPr>
        <p:spPr bwMode="auto">
          <a:xfrm>
            <a:off x="5181600" y="2057401"/>
            <a:ext cx="488950" cy="415925"/>
          </a:xfrm>
          <a:prstGeom prst="rect">
            <a:avLst/>
          </a:prstGeom>
          <a:solidFill>
            <a:srgbClr val="00009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9" tIns="45715" rIns="91429" bIns="45715" anchor="ctr"/>
          <a:lstStyle/>
          <a:p>
            <a:endParaRPr lang="en-US" sz="1125"/>
          </a:p>
        </p:txBody>
      </p:sp>
      <p:sp>
        <p:nvSpPr>
          <p:cNvPr id="50200" name="Line 56"/>
          <p:cNvSpPr>
            <a:spLocks noChangeShapeType="1"/>
          </p:cNvSpPr>
          <p:nvPr/>
        </p:nvSpPr>
        <p:spPr bwMode="auto">
          <a:xfrm>
            <a:off x="4116388" y="2209800"/>
            <a:ext cx="98901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90477" tIns="44445" rIns="90477" bIns="44445"/>
          <a:lstStyle/>
          <a:p>
            <a:endParaRPr lang="en-US" sz="1125"/>
          </a:p>
        </p:txBody>
      </p:sp>
      <p:sp>
        <p:nvSpPr>
          <p:cNvPr id="2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 charset="0"/>
                <a:cs typeface="ＭＳ Ｐゴシック" charset="0"/>
              </a:rPr>
              <a:t>Timing in circuit switching </a:t>
            </a:r>
            <a:endParaRPr lang="en-US" dirty="0">
              <a:latin typeface="+mj-lt"/>
              <a:ea typeface="ＭＳ Ｐゴシック" charset="0"/>
              <a:cs typeface="ＭＳ Ｐゴシック" charset="0"/>
            </a:endParaRPr>
          </a:p>
        </p:txBody>
      </p:sp>
      <p:sp>
        <p:nvSpPr>
          <p:cNvPr id="29" name="AutoShape 53"/>
          <p:cNvSpPr>
            <a:spLocks/>
          </p:cNvSpPr>
          <p:nvPr/>
        </p:nvSpPr>
        <p:spPr bwMode="auto">
          <a:xfrm>
            <a:off x="1846263" y="3200400"/>
            <a:ext cx="76200" cy="838200"/>
          </a:xfrm>
          <a:prstGeom prst="leftBrace">
            <a:avLst>
              <a:gd name="adj1" fmla="val 91667"/>
              <a:gd name="adj2" fmla="val 36366"/>
            </a:avLst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lIns="91687" tIns="45845" rIns="91687" bIns="229236" anchor="ctr"/>
          <a:lstStyle/>
          <a:p>
            <a:pPr eaLnBrk="0" hangingPunct="0">
              <a:spcBef>
                <a:spcPct val="50000"/>
              </a:spcBef>
              <a:spcAft>
                <a:spcPts val="1000"/>
              </a:spcAft>
            </a:pPr>
            <a:endParaRPr lang="en-US" sz="1617" dirty="0">
              <a:solidFill>
                <a:srgbClr val="000000"/>
              </a:solidFill>
              <a:latin typeface="PMingLiU" charset="0"/>
            </a:endParaRPr>
          </a:p>
        </p:txBody>
      </p:sp>
      <p:sp>
        <p:nvSpPr>
          <p:cNvPr id="30" name="Shape 1261"/>
          <p:cNvSpPr/>
          <p:nvPr/>
        </p:nvSpPr>
        <p:spPr>
          <a:xfrm>
            <a:off x="-69201" y="3235298"/>
            <a:ext cx="1872220" cy="743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675" tIns="35675" rIns="35675" bIns="35675" anchor="ctr">
            <a:spAutoFit/>
          </a:bodyPr>
          <a:lstStyle>
            <a:lvl1pPr>
              <a:defRPr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 algn="r">
              <a:defRPr sz="1800" b="0">
                <a:solidFill>
                  <a:srgbClr val="000000"/>
                </a:solidFill>
              </a:defRPr>
            </a:pPr>
            <a:r>
              <a:rPr lang="en-US" sz="2180" dirty="0"/>
              <a:t>Circuit</a:t>
            </a:r>
            <a:br>
              <a:rPr lang="en-US" sz="2180" dirty="0"/>
            </a:br>
            <a:r>
              <a:rPr lang="en-US" sz="2180" dirty="0"/>
              <a:t> establishment</a:t>
            </a:r>
            <a:endParaRPr sz="218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02AB96-A564-7F44-9744-F22D68E264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7A418-0CEB-9E4A-BA45-3B7D3D133EB9}" type="slidenum">
              <a:rPr lang="en-US" smtClean="0"/>
              <a:pPr/>
              <a:t>94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871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 advAuto="0"/>
    </p:bld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9"/>
          <p:cNvSpPr>
            <a:spLocks noChangeArrowheads="1"/>
          </p:cNvSpPr>
          <p:nvPr/>
        </p:nvSpPr>
        <p:spPr bwMode="auto">
          <a:xfrm>
            <a:off x="1066800" y="3086100"/>
            <a:ext cx="0" cy="12700"/>
          </a:xfrm>
          <a:prstGeom prst="rect">
            <a:avLst/>
          </a:prstGeom>
          <a:blipFill dpi="0" rotWithShape="0">
            <a:blip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9" tIns="45715" rIns="91429" bIns="45715"/>
          <a:lstStyle/>
          <a:p>
            <a:endParaRPr lang="en-US" sz="1125"/>
          </a:p>
        </p:txBody>
      </p:sp>
      <p:sp>
        <p:nvSpPr>
          <p:cNvPr id="52226" name="Rectangle 10"/>
          <p:cNvSpPr>
            <a:spLocks noChangeArrowheads="1"/>
          </p:cNvSpPr>
          <p:nvPr/>
        </p:nvSpPr>
        <p:spPr bwMode="auto">
          <a:xfrm>
            <a:off x="3151188" y="3519488"/>
            <a:ext cx="0" cy="12700"/>
          </a:xfrm>
          <a:prstGeom prst="rect">
            <a:avLst/>
          </a:prstGeom>
          <a:blipFill dpi="0" rotWithShape="0">
            <a:blip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9" tIns="45715" rIns="91429" bIns="45715"/>
          <a:lstStyle/>
          <a:p>
            <a:endParaRPr lang="en-US" sz="1125"/>
          </a:p>
        </p:txBody>
      </p:sp>
      <p:sp>
        <p:nvSpPr>
          <p:cNvPr id="52227" name="Rectangle 11"/>
          <p:cNvSpPr>
            <a:spLocks noChangeArrowheads="1"/>
          </p:cNvSpPr>
          <p:nvPr/>
        </p:nvSpPr>
        <p:spPr bwMode="auto">
          <a:xfrm>
            <a:off x="1066800" y="3811588"/>
            <a:ext cx="0" cy="12700"/>
          </a:xfrm>
          <a:prstGeom prst="rect">
            <a:avLst/>
          </a:prstGeom>
          <a:blipFill dpi="0" rotWithShape="0">
            <a:blip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9" tIns="45715" rIns="91429" bIns="45715"/>
          <a:lstStyle/>
          <a:p>
            <a:endParaRPr lang="en-US" sz="1125"/>
          </a:p>
        </p:txBody>
      </p:sp>
      <p:sp>
        <p:nvSpPr>
          <p:cNvPr id="52228" name="Rectangle 12"/>
          <p:cNvSpPr>
            <a:spLocks noChangeArrowheads="1"/>
          </p:cNvSpPr>
          <p:nvPr/>
        </p:nvSpPr>
        <p:spPr bwMode="auto">
          <a:xfrm>
            <a:off x="3151188" y="4256088"/>
            <a:ext cx="0" cy="12700"/>
          </a:xfrm>
          <a:prstGeom prst="rect">
            <a:avLst/>
          </a:prstGeom>
          <a:blipFill dpi="0" rotWithShape="0">
            <a:blip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9" tIns="45715" rIns="91429" bIns="45715"/>
          <a:lstStyle/>
          <a:p>
            <a:endParaRPr lang="en-US" sz="1125"/>
          </a:p>
        </p:txBody>
      </p:sp>
      <p:sp>
        <p:nvSpPr>
          <p:cNvPr id="52229" name="AutoShape 13"/>
          <p:cNvSpPr>
            <a:spLocks noChangeArrowheads="1"/>
          </p:cNvSpPr>
          <p:nvPr/>
        </p:nvSpPr>
        <p:spPr bwMode="auto">
          <a:xfrm rot="5400000">
            <a:off x="3714751" y="2401888"/>
            <a:ext cx="1766887" cy="5176838"/>
          </a:xfrm>
          <a:prstGeom prst="parallelogram">
            <a:avLst>
              <a:gd name="adj" fmla="val 25000"/>
            </a:avLst>
          </a:prstGeom>
          <a:solidFill>
            <a:srgbClr val="C1CE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rot="10800000" vert="eaVert" wrap="none" lIns="91962" tIns="45982" rIns="91962" bIns="45982" anchor="ctr"/>
          <a:lstStyle/>
          <a:p>
            <a:pPr>
              <a:spcBef>
                <a:spcPts val="1000"/>
              </a:spcBef>
              <a:spcAft>
                <a:spcPts val="1000"/>
              </a:spcAft>
            </a:pPr>
            <a:r>
              <a:rPr lang="en-US" altLang="zh-TW" sz="2391" i="1" dirty="0">
                <a:solidFill>
                  <a:srgbClr val="0000FF"/>
                </a:solidFill>
                <a:ea typeface="PMingLiU" charset="0"/>
                <a:cs typeface="PMingLiU" charset="0"/>
              </a:rPr>
              <a:t>Data</a:t>
            </a:r>
          </a:p>
        </p:txBody>
      </p:sp>
      <p:sp>
        <p:nvSpPr>
          <p:cNvPr id="52230" name="Line 14"/>
          <p:cNvSpPr>
            <a:spLocks noChangeShapeType="1"/>
          </p:cNvSpPr>
          <p:nvPr/>
        </p:nvSpPr>
        <p:spPr bwMode="auto">
          <a:xfrm>
            <a:off x="3729038" y="2967038"/>
            <a:ext cx="3175" cy="33655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52231" name="Line 15"/>
          <p:cNvSpPr>
            <a:spLocks noChangeShapeType="1"/>
          </p:cNvSpPr>
          <p:nvPr/>
        </p:nvSpPr>
        <p:spPr bwMode="auto">
          <a:xfrm>
            <a:off x="2005013" y="2795588"/>
            <a:ext cx="0" cy="35369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52232" name="Line 16"/>
          <p:cNvSpPr>
            <a:spLocks noChangeShapeType="1"/>
          </p:cNvSpPr>
          <p:nvPr/>
        </p:nvSpPr>
        <p:spPr bwMode="auto">
          <a:xfrm>
            <a:off x="7181850" y="2795588"/>
            <a:ext cx="0" cy="35369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52233" name="AutoShape 17"/>
          <p:cNvSpPr>
            <a:spLocks noChangeArrowheads="1"/>
          </p:cNvSpPr>
          <p:nvPr/>
        </p:nvSpPr>
        <p:spPr bwMode="auto">
          <a:xfrm rot="16200000" flipH="1">
            <a:off x="4441825" y="1366841"/>
            <a:ext cx="303213" cy="5176837"/>
          </a:xfrm>
          <a:prstGeom prst="parallelogram">
            <a:avLst>
              <a:gd name="adj" fmla="val 79579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52234" name="AutoShape 18"/>
          <p:cNvSpPr>
            <a:spLocks noChangeArrowheads="1"/>
          </p:cNvSpPr>
          <p:nvPr/>
        </p:nvSpPr>
        <p:spPr bwMode="auto">
          <a:xfrm rot="5400000">
            <a:off x="4502153" y="2635253"/>
            <a:ext cx="182563" cy="1725613"/>
          </a:xfrm>
          <a:prstGeom prst="parallelogram">
            <a:avLst>
              <a:gd name="adj" fmla="val 63884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52235" name="AutoShape 19"/>
          <p:cNvSpPr>
            <a:spLocks noChangeArrowheads="1"/>
          </p:cNvSpPr>
          <p:nvPr/>
        </p:nvSpPr>
        <p:spPr bwMode="auto">
          <a:xfrm rot="5400000">
            <a:off x="2775744" y="2451894"/>
            <a:ext cx="184150" cy="1725612"/>
          </a:xfrm>
          <a:prstGeom prst="parallelogram">
            <a:avLst>
              <a:gd name="adj" fmla="val 63884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52236" name="AutoShape 53"/>
          <p:cNvSpPr>
            <a:spLocks/>
          </p:cNvSpPr>
          <p:nvPr/>
        </p:nvSpPr>
        <p:spPr bwMode="auto">
          <a:xfrm>
            <a:off x="1846263" y="3200400"/>
            <a:ext cx="76200" cy="838200"/>
          </a:xfrm>
          <a:prstGeom prst="leftBrace">
            <a:avLst>
              <a:gd name="adj1" fmla="val 91667"/>
              <a:gd name="adj2" fmla="val 36366"/>
            </a:avLst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lIns="91687" tIns="45845" rIns="91687" bIns="229236" anchor="ctr"/>
          <a:lstStyle/>
          <a:p>
            <a:pPr eaLnBrk="0" hangingPunct="0">
              <a:spcBef>
                <a:spcPct val="50000"/>
              </a:spcBef>
              <a:spcAft>
                <a:spcPts val="1000"/>
              </a:spcAft>
            </a:pPr>
            <a:endParaRPr lang="en-US" sz="1617" dirty="0">
              <a:solidFill>
                <a:srgbClr val="000000"/>
              </a:solidFill>
              <a:latin typeface="PMingLiU" charset="0"/>
            </a:endParaRPr>
          </a:p>
        </p:txBody>
      </p:sp>
      <p:sp>
        <p:nvSpPr>
          <p:cNvPr id="52237" name="AutoShape 54"/>
          <p:cNvSpPr>
            <a:spLocks/>
          </p:cNvSpPr>
          <p:nvPr/>
        </p:nvSpPr>
        <p:spPr bwMode="auto">
          <a:xfrm>
            <a:off x="1844675" y="4114800"/>
            <a:ext cx="76200" cy="1219200"/>
          </a:xfrm>
          <a:prstGeom prst="leftBrace">
            <a:avLst>
              <a:gd name="adj1" fmla="val 133333"/>
              <a:gd name="adj2" fmla="val 36366"/>
            </a:avLst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lIns="91687" tIns="45845" rIns="91687" bIns="229236" anchor="ctr"/>
          <a:lstStyle/>
          <a:p>
            <a:pPr eaLnBrk="0" hangingPunct="0">
              <a:spcBef>
                <a:spcPct val="50000"/>
              </a:spcBef>
              <a:spcAft>
                <a:spcPts val="1000"/>
              </a:spcAft>
            </a:pPr>
            <a:r>
              <a:rPr lang="en-US" sz="1617" dirty="0">
                <a:latin typeface="PMingLiU" charset="0"/>
              </a:rPr>
              <a:t>                </a:t>
            </a:r>
            <a:r>
              <a:rPr lang="en-US" sz="1617" dirty="0">
                <a:solidFill>
                  <a:srgbClr val="000000"/>
                </a:solidFill>
                <a:latin typeface="PMingLiU" charset="0"/>
              </a:rPr>
              <a:t>   </a:t>
            </a:r>
          </a:p>
        </p:txBody>
      </p:sp>
      <p:sp>
        <p:nvSpPr>
          <p:cNvPr id="52238" name="AutoShape 63"/>
          <p:cNvSpPr>
            <a:spLocks noChangeArrowheads="1"/>
          </p:cNvSpPr>
          <p:nvPr/>
        </p:nvSpPr>
        <p:spPr bwMode="auto">
          <a:xfrm rot="5400000">
            <a:off x="6226969" y="2829719"/>
            <a:ext cx="184150" cy="1725612"/>
          </a:xfrm>
          <a:prstGeom prst="parallelogram">
            <a:avLst>
              <a:gd name="adj" fmla="val 63884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52239" name="Line 72"/>
          <p:cNvSpPr>
            <a:spLocks noChangeShapeType="1"/>
          </p:cNvSpPr>
          <p:nvPr/>
        </p:nvSpPr>
        <p:spPr bwMode="auto">
          <a:xfrm flipH="1">
            <a:off x="5453063" y="2954338"/>
            <a:ext cx="0" cy="3422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52240" name="Line 81"/>
          <p:cNvSpPr>
            <a:spLocks noChangeShapeType="1"/>
          </p:cNvSpPr>
          <p:nvPr/>
        </p:nvSpPr>
        <p:spPr bwMode="auto">
          <a:xfrm>
            <a:off x="7543800" y="4648200"/>
            <a:ext cx="0" cy="11430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lIns="91429" tIns="45715" rIns="91429" bIns="45715">
            <a:spAutoFit/>
          </a:bodyPr>
          <a:lstStyle/>
          <a:p>
            <a:endParaRPr lang="en-US" sz="1125"/>
          </a:p>
        </p:txBody>
      </p:sp>
      <p:sp>
        <p:nvSpPr>
          <p:cNvPr id="52241" name="Text Box 82"/>
          <p:cNvSpPr txBox="1">
            <a:spLocks noChangeArrowheads="1"/>
          </p:cNvSpPr>
          <p:nvPr/>
        </p:nvSpPr>
        <p:spPr bwMode="auto">
          <a:xfrm>
            <a:off x="7558090" y="5268915"/>
            <a:ext cx="526084" cy="30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29" tIns="45715" rIns="91429" bIns="45715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l"/>
            <a:r>
              <a:rPr lang="en-US" sz="1406" b="0">
                <a:latin typeface="Arial" charset="0"/>
              </a:rPr>
              <a:t>time</a:t>
            </a:r>
          </a:p>
        </p:txBody>
      </p:sp>
      <p:sp>
        <p:nvSpPr>
          <p:cNvPr id="52242" name="Freeform 31"/>
          <p:cNvSpPr>
            <a:spLocks/>
          </p:cNvSpPr>
          <p:nvPr/>
        </p:nvSpPr>
        <p:spPr bwMode="auto">
          <a:xfrm>
            <a:off x="2289176" y="2185991"/>
            <a:ext cx="908050" cy="1587"/>
          </a:xfrm>
          <a:custGeom>
            <a:avLst/>
            <a:gdLst>
              <a:gd name="T0" fmla="*/ 2147483647 w 573"/>
              <a:gd name="T1" fmla="*/ 0 h 1587"/>
              <a:gd name="T2" fmla="*/ 2147483647 w 573"/>
              <a:gd name="T3" fmla="*/ 0 h 1587"/>
              <a:gd name="T4" fmla="*/ 0 w 573"/>
              <a:gd name="T5" fmla="*/ 0 h 1587"/>
              <a:gd name="T6" fmla="*/ 0 60000 65536"/>
              <a:gd name="T7" fmla="*/ 0 60000 65536"/>
              <a:gd name="T8" fmla="*/ 0 60000 65536"/>
              <a:gd name="T9" fmla="*/ 0 w 573"/>
              <a:gd name="T10" fmla="*/ 0 h 1587"/>
              <a:gd name="T11" fmla="*/ 573 w 573"/>
              <a:gd name="T12" fmla="*/ 1587 h 1587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573" h="1587">
                <a:moveTo>
                  <a:pt x="573" y="0"/>
                </a:moveTo>
                <a:lnTo>
                  <a:pt x="286" y="0"/>
                </a:lnTo>
                <a:lnTo>
                  <a:pt x="0" y="0"/>
                </a:lnTo>
              </a:path>
            </a:pathLst>
          </a:custGeom>
          <a:noFill/>
          <a:ln w="25400">
            <a:solidFill>
              <a:srgbClr val="FF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91429" tIns="45715" rIns="91429" bIns="45715"/>
          <a:lstStyle/>
          <a:p>
            <a:endParaRPr lang="en-US" sz="1125"/>
          </a:p>
        </p:txBody>
      </p:sp>
      <p:sp>
        <p:nvSpPr>
          <p:cNvPr id="52243" name="Freeform 36"/>
          <p:cNvSpPr>
            <a:spLocks/>
          </p:cNvSpPr>
          <p:nvPr/>
        </p:nvSpPr>
        <p:spPr bwMode="auto">
          <a:xfrm>
            <a:off x="5697541" y="2185991"/>
            <a:ext cx="1019175" cy="1587"/>
          </a:xfrm>
          <a:custGeom>
            <a:avLst/>
            <a:gdLst>
              <a:gd name="T0" fmla="*/ 0 w 643"/>
              <a:gd name="T1" fmla="*/ 0 h 1587"/>
              <a:gd name="T2" fmla="*/ 2147483647 w 643"/>
              <a:gd name="T3" fmla="*/ 0 h 1587"/>
              <a:gd name="T4" fmla="*/ 2147483647 w 643"/>
              <a:gd name="T5" fmla="*/ 0 h 1587"/>
              <a:gd name="T6" fmla="*/ 0 60000 65536"/>
              <a:gd name="T7" fmla="*/ 0 60000 65536"/>
              <a:gd name="T8" fmla="*/ 0 60000 65536"/>
              <a:gd name="T9" fmla="*/ 0 w 643"/>
              <a:gd name="T10" fmla="*/ 0 h 1587"/>
              <a:gd name="T11" fmla="*/ 643 w 643"/>
              <a:gd name="T12" fmla="*/ 1587 h 1587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643" h="1587">
                <a:moveTo>
                  <a:pt x="0" y="0"/>
                </a:moveTo>
                <a:lnTo>
                  <a:pt x="321" y="0"/>
                </a:lnTo>
                <a:lnTo>
                  <a:pt x="643" y="0"/>
                </a:lnTo>
              </a:path>
            </a:pathLst>
          </a:custGeom>
          <a:noFill/>
          <a:ln w="25400">
            <a:solidFill>
              <a:srgbClr val="FF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91429" tIns="45715" rIns="91429" bIns="45715"/>
          <a:lstStyle/>
          <a:p>
            <a:endParaRPr lang="en-US" sz="1125"/>
          </a:p>
        </p:txBody>
      </p:sp>
      <p:sp>
        <p:nvSpPr>
          <p:cNvPr id="52244" name="Line 54"/>
          <p:cNvSpPr>
            <a:spLocks noChangeShapeType="1"/>
          </p:cNvSpPr>
          <p:nvPr/>
        </p:nvSpPr>
        <p:spPr bwMode="auto">
          <a:xfrm>
            <a:off x="2359028" y="2205038"/>
            <a:ext cx="912813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90477" tIns="44445" rIns="90477" bIns="44445"/>
          <a:lstStyle/>
          <a:p>
            <a:endParaRPr lang="en-US" sz="1125"/>
          </a:p>
        </p:txBody>
      </p:sp>
      <p:sp>
        <p:nvSpPr>
          <p:cNvPr id="52245" name="Line 56"/>
          <p:cNvSpPr>
            <a:spLocks noChangeShapeType="1"/>
          </p:cNvSpPr>
          <p:nvPr/>
        </p:nvSpPr>
        <p:spPr bwMode="auto">
          <a:xfrm>
            <a:off x="5783263" y="2205038"/>
            <a:ext cx="98901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90477" tIns="44445" rIns="90477" bIns="44445"/>
          <a:lstStyle/>
          <a:p>
            <a:endParaRPr lang="en-US" sz="1125"/>
          </a:p>
        </p:txBody>
      </p:sp>
      <p:pic>
        <p:nvPicPr>
          <p:cNvPr id="52246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751016" y="1831975"/>
            <a:ext cx="687387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2247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856416" y="1828801"/>
            <a:ext cx="687387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2248" name="Rectangle 89"/>
          <p:cNvSpPr>
            <a:spLocks noChangeArrowheads="1"/>
          </p:cNvSpPr>
          <p:nvPr/>
        </p:nvSpPr>
        <p:spPr bwMode="auto">
          <a:xfrm>
            <a:off x="3505200" y="2022475"/>
            <a:ext cx="488950" cy="415925"/>
          </a:xfrm>
          <a:prstGeom prst="rect">
            <a:avLst/>
          </a:prstGeom>
          <a:solidFill>
            <a:srgbClr val="00009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9" tIns="45715" rIns="91429" bIns="45715" anchor="ctr"/>
          <a:lstStyle/>
          <a:p>
            <a:endParaRPr lang="en-US" sz="1125"/>
          </a:p>
        </p:txBody>
      </p:sp>
      <p:sp>
        <p:nvSpPr>
          <p:cNvPr id="52249" name="Rectangle 90"/>
          <p:cNvSpPr>
            <a:spLocks noChangeArrowheads="1"/>
          </p:cNvSpPr>
          <p:nvPr/>
        </p:nvSpPr>
        <p:spPr bwMode="auto">
          <a:xfrm>
            <a:off x="5181600" y="2057401"/>
            <a:ext cx="488950" cy="415925"/>
          </a:xfrm>
          <a:prstGeom prst="rect">
            <a:avLst/>
          </a:prstGeom>
          <a:solidFill>
            <a:srgbClr val="00009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9" tIns="45715" rIns="91429" bIns="45715" anchor="ctr"/>
          <a:lstStyle/>
          <a:p>
            <a:endParaRPr lang="en-US" sz="1125"/>
          </a:p>
        </p:txBody>
      </p:sp>
      <p:sp>
        <p:nvSpPr>
          <p:cNvPr id="52250" name="Line 56"/>
          <p:cNvSpPr>
            <a:spLocks noChangeShapeType="1"/>
          </p:cNvSpPr>
          <p:nvPr/>
        </p:nvSpPr>
        <p:spPr bwMode="auto">
          <a:xfrm>
            <a:off x="4116388" y="2209800"/>
            <a:ext cx="98901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90477" tIns="44445" rIns="90477" bIns="44445"/>
          <a:lstStyle/>
          <a:p>
            <a:endParaRPr lang="en-US" sz="1125"/>
          </a:p>
        </p:txBody>
      </p:sp>
      <p:sp>
        <p:nvSpPr>
          <p:cNvPr id="3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 charset="0"/>
                <a:cs typeface="ＭＳ Ｐゴシック" charset="0"/>
              </a:rPr>
              <a:t>Timing in circuit switching </a:t>
            </a:r>
            <a:endParaRPr lang="en-US" dirty="0">
              <a:latin typeface="+mj-lt"/>
              <a:ea typeface="ＭＳ Ｐゴシック" charset="0"/>
              <a:cs typeface="ＭＳ Ｐゴシック" charset="0"/>
            </a:endParaRPr>
          </a:p>
        </p:txBody>
      </p:sp>
      <p:sp>
        <p:nvSpPr>
          <p:cNvPr id="31" name="Shape 1261"/>
          <p:cNvSpPr/>
          <p:nvPr/>
        </p:nvSpPr>
        <p:spPr>
          <a:xfrm>
            <a:off x="-69201" y="3235298"/>
            <a:ext cx="1872220" cy="743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675" tIns="35675" rIns="35675" bIns="35675" anchor="ctr">
            <a:spAutoFit/>
          </a:bodyPr>
          <a:lstStyle>
            <a:lvl1pPr>
              <a:defRPr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 algn="r">
              <a:defRPr sz="1800" b="0">
                <a:solidFill>
                  <a:srgbClr val="000000"/>
                </a:solidFill>
              </a:defRPr>
            </a:pPr>
            <a:r>
              <a:rPr lang="en-US" sz="2180" dirty="0"/>
              <a:t>Circuit</a:t>
            </a:r>
            <a:br>
              <a:rPr lang="en-US" sz="2180" dirty="0"/>
            </a:br>
            <a:r>
              <a:rPr lang="en-US" sz="2180" dirty="0"/>
              <a:t> establishment</a:t>
            </a:r>
            <a:endParaRPr sz="2180" dirty="0"/>
          </a:p>
        </p:txBody>
      </p:sp>
      <p:sp>
        <p:nvSpPr>
          <p:cNvPr id="32" name="Shape 1261"/>
          <p:cNvSpPr/>
          <p:nvPr/>
        </p:nvSpPr>
        <p:spPr>
          <a:xfrm>
            <a:off x="828445" y="4279774"/>
            <a:ext cx="1017820" cy="743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675" tIns="35675" rIns="35675" bIns="35675" anchor="ctr">
            <a:spAutoFit/>
          </a:bodyPr>
          <a:lstStyle>
            <a:lvl1pPr>
              <a:defRPr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 algn="r">
              <a:defRPr sz="1800" b="0">
                <a:solidFill>
                  <a:srgbClr val="000000"/>
                </a:solidFill>
              </a:defRPr>
            </a:pPr>
            <a:r>
              <a:rPr lang="en-US" sz="2180" dirty="0"/>
              <a:t>Data </a:t>
            </a:r>
            <a:br>
              <a:rPr lang="en-US" sz="2180" dirty="0"/>
            </a:br>
            <a:r>
              <a:rPr lang="en-US" sz="2180" dirty="0"/>
              <a:t>transfer</a:t>
            </a:r>
            <a:endParaRPr sz="218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7B614A-51D9-6C40-A81A-A3F4EFCA0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7A418-0CEB-9E4A-BA45-3B7D3D133EB9}" type="slidenum">
              <a:rPr lang="en-US" smtClean="0"/>
              <a:pPr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805158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Rectangle 10"/>
          <p:cNvSpPr>
            <a:spLocks noChangeArrowheads="1"/>
          </p:cNvSpPr>
          <p:nvPr/>
        </p:nvSpPr>
        <p:spPr bwMode="auto">
          <a:xfrm>
            <a:off x="3151188" y="3519488"/>
            <a:ext cx="0" cy="12700"/>
          </a:xfrm>
          <a:prstGeom prst="rect">
            <a:avLst/>
          </a:prstGeom>
          <a:blipFill dpi="0" rotWithShape="0">
            <a:blip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9" tIns="45715" rIns="91429" bIns="45715"/>
          <a:lstStyle/>
          <a:p>
            <a:endParaRPr lang="en-US" sz="1125"/>
          </a:p>
        </p:txBody>
      </p:sp>
      <p:sp>
        <p:nvSpPr>
          <p:cNvPr id="54274" name="Rectangle 11"/>
          <p:cNvSpPr>
            <a:spLocks noChangeArrowheads="1"/>
          </p:cNvSpPr>
          <p:nvPr/>
        </p:nvSpPr>
        <p:spPr bwMode="auto">
          <a:xfrm>
            <a:off x="1066800" y="3811588"/>
            <a:ext cx="0" cy="12700"/>
          </a:xfrm>
          <a:prstGeom prst="rect">
            <a:avLst/>
          </a:prstGeom>
          <a:blipFill dpi="0" rotWithShape="0">
            <a:blip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9" tIns="45715" rIns="91429" bIns="45715"/>
          <a:lstStyle/>
          <a:p>
            <a:endParaRPr lang="en-US" sz="1125"/>
          </a:p>
        </p:txBody>
      </p:sp>
      <p:sp>
        <p:nvSpPr>
          <p:cNvPr id="54275" name="Rectangle 12"/>
          <p:cNvSpPr>
            <a:spLocks noChangeArrowheads="1"/>
          </p:cNvSpPr>
          <p:nvPr/>
        </p:nvSpPr>
        <p:spPr bwMode="auto">
          <a:xfrm>
            <a:off x="3151188" y="4256088"/>
            <a:ext cx="0" cy="12700"/>
          </a:xfrm>
          <a:prstGeom prst="rect">
            <a:avLst/>
          </a:prstGeom>
          <a:blipFill dpi="0" rotWithShape="0">
            <a:blip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9" tIns="45715" rIns="91429" bIns="45715"/>
          <a:lstStyle/>
          <a:p>
            <a:endParaRPr lang="en-US" sz="1125"/>
          </a:p>
        </p:txBody>
      </p:sp>
      <p:sp>
        <p:nvSpPr>
          <p:cNvPr id="54276" name="AutoShape 13"/>
          <p:cNvSpPr>
            <a:spLocks noChangeArrowheads="1"/>
          </p:cNvSpPr>
          <p:nvPr/>
        </p:nvSpPr>
        <p:spPr bwMode="auto">
          <a:xfrm rot="5400000">
            <a:off x="3714751" y="2401888"/>
            <a:ext cx="1766887" cy="5176838"/>
          </a:xfrm>
          <a:prstGeom prst="parallelogram">
            <a:avLst>
              <a:gd name="adj" fmla="val 25000"/>
            </a:avLst>
          </a:prstGeom>
          <a:solidFill>
            <a:srgbClr val="C1CE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rot="10800000" vert="eaVert" wrap="none" lIns="91962" tIns="45982" rIns="91962" bIns="45982" anchor="ctr"/>
          <a:lstStyle/>
          <a:p>
            <a:pPr>
              <a:spcBef>
                <a:spcPts val="1000"/>
              </a:spcBef>
              <a:spcAft>
                <a:spcPts val="1000"/>
              </a:spcAft>
            </a:pPr>
            <a:r>
              <a:rPr lang="en-US" altLang="zh-TW" sz="2391" i="1" dirty="0">
                <a:solidFill>
                  <a:srgbClr val="0000FF"/>
                </a:solidFill>
                <a:ea typeface="PMingLiU" charset="0"/>
                <a:cs typeface="PMingLiU" charset="0"/>
              </a:rPr>
              <a:t>Data</a:t>
            </a:r>
          </a:p>
        </p:txBody>
      </p:sp>
      <p:sp>
        <p:nvSpPr>
          <p:cNvPr id="54277" name="Line 14"/>
          <p:cNvSpPr>
            <a:spLocks noChangeShapeType="1"/>
          </p:cNvSpPr>
          <p:nvPr/>
        </p:nvSpPr>
        <p:spPr bwMode="auto">
          <a:xfrm>
            <a:off x="3729038" y="2967038"/>
            <a:ext cx="3175" cy="33655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54278" name="Line 15"/>
          <p:cNvSpPr>
            <a:spLocks noChangeShapeType="1"/>
          </p:cNvSpPr>
          <p:nvPr/>
        </p:nvSpPr>
        <p:spPr bwMode="auto">
          <a:xfrm>
            <a:off x="2005013" y="2795588"/>
            <a:ext cx="0" cy="35369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54279" name="Line 16"/>
          <p:cNvSpPr>
            <a:spLocks noChangeShapeType="1"/>
          </p:cNvSpPr>
          <p:nvPr/>
        </p:nvSpPr>
        <p:spPr bwMode="auto">
          <a:xfrm>
            <a:off x="7181850" y="2795588"/>
            <a:ext cx="0" cy="35369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54280" name="AutoShape 17"/>
          <p:cNvSpPr>
            <a:spLocks noChangeArrowheads="1"/>
          </p:cNvSpPr>
          <p:nvPr/>
        </p:nvSpPr>
        <p:spPr bwMode="auto">
          <a:xfrm rot="16200000" flipH="1">
            <a:off x="4409282" y="3615534"/>
            <a:ext cx="368300" cy="5176837"/>
          </a:xfrm>
          <a:prstGeom prst="parallelogram">
            <a:avLst>
              <a:gd name="adj" fmla="val 80898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54281" name="AutoShape 18"/>
          <p:cNvSpPr>
            <a:spLocks noChangeArrowheads="1"/>
          </p:cNvSpPr>
          <p:nvPr/>
        </p:nvSpPr>
        <p:spPr bwMode="auto">
          <a:xfrm rot="16200000" flipH="1">
            <a:off x="4441825" y="1366841"/>
            <a:ext cx="303213" cy="5176837"/>
          </a:xfrm>
          <a:prstGeom prst="parallelogram">
            <a:avLst>
              <a:gd name="adj" fmla="val 79579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54282" name="AutoShape 19"/>
          <p:cNvSpPr>
            <a:spLocks noChangeArrowheads="1"/>
          </p:cNvSpPr>
          <p:nvPr/>
        </p:nvSpPr>
        <p:spPr bwMode="auto">
          <a:xfrm rot="5400000">
            <a:off x="4502153" y="2635253"/>
            <a:ext cx="182563" cy="1725613"/>
          </a:xfrm>
          <a:prstGeom prst="parallelogram">
            <a:avLst>
              <a:gd name="adj" fmla="val 63884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54283" name="AutoShape 20"/>
          <p:cNvSpPr>
            <a:spLocks noChangeArrowheads="1"/>
          </p:cNvSpPr>
          <p:nvPr/>
        </p:nvSpPr>
        <p:spPr bwMode="auto">
          <a:xfrm rot="5400000">
            <a:off x="2775744" y="2451894"/>
            <a:ext cx="184150" cy="1725612"/>
          </a:xfrm>
          <a:prstGeom prst="parallelogram">
            <a:avLst>
              <a:gd name="adj" fmla="val 63884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54284" name="AutoShape 54"/>
          <p:cNvSpPr>
            <a:spLocks/>
          </p:cNvSpPr>
          <p:nvPr/>
        </p:nvSpPr>
        <p:spPr bwMode="auto">
          <a:xfrm>
            <a:off x="1842975" y="3200400"/>
            <a:ext cx="76200" cy="838200"/>
          </a:xfrm>
          <a:prstGeom prst="leftBrace">
            <a:avLst>
              <a:gd name="adj1" fmla="val 91667"/>
              <a:gd name="adj2" fmla="val 36366"/>
            </a:avLst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lIns="91687" tIns="45845" rIns="91687" bIns="229236" anchor="ctr"/>
          <a:lstStyle/>
          <a:p>
            <a:pPr eaLnBrk="0" hangingPunct="0">
              <a:spcBef>
                <a:spcPct val="50000"/>
              </a:spcBef>
              <a:spcAft>
                <a:spcPts val="1000"/>
              </a:spcAft>
            </a:pPr>
            <a:endParaRPr lang="en-US" sz="1617" dirty="0">
              <a:solidFill>
                <a:srgbClr val="000000"/>
              </a:solidFill>
              <a:latin typeface="PMingLiU" charset="0"/>
            </a:endParaRPr>
          </a:p>
        </p:txBody>
      </p:sp>
      <p:sp>
        <p:nvSpPr>
          <p:cNvPr id="54285" name="AutoShape 55"/>
          <p:cNvSpPr>
            <a:spLocks/>
          </p:cNvSpPr>
          <p:nvPr/>
        </p:nvSpPr>
        <p:spPr bwMode="auto">
          <a:xfrm>
            <a:off x="1844675" y="4114800"/>
            <a:ext cx="76200" cy="1219200"/>
          </a:xfrm>
          <a:prstGeom prst="leftBrace">
            <a:avLst>
              <a:gd name="adj1" fmla="val 133333"/>
              <a:gd name="adj2" fmla="val 36366"/>
            </a:avLst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lIns="91687" tIns="45845" rIns="91687" bIns="229236" anchor="ctr"/>
          <a:lstStyle/>
          <a:p>
            <a:pPr eaLnBrk="0" hangingPunct="0">
              <a:spcBef>
                <a:spcPct val="50000"/>
              </a:spcBef>
              <a:spcAft>
                <a:spcPts val="1000"/>
              </a:spcAft>
            </a:pPr>
            <a:r>
              <a:rPr lang="en-US" sz="1617" dirty="0">
                <a:latin typeface="PMingLiU" charset="0"/>
              </a:rPr>
              <a:t>             </a:t>
            </a:r>
            <a:br>
              <a:rPr lang="en-US" sz="1617" dirty="0">
                <a:latin typeface="PMingLiU" charset="0"/>
              </a:rPr>
            </a:br>
            <a:endParaRPr lang="en-US" sz="1617" dirty="0">
              <a:solidFill>
                <a:srgbClr val="000000"/>
              </a:solidFill>
              <a:latin typeface="PMingLiU" charset="0"/>
            </a:endParaRPr>
          </a:p>
        </p:txBody>
      </p:sp>
      <p:sp>
        <p:nvSpPr>
          <p:cNvPr id="54286" name="AutoShape 56"/>
          <p:cNvSpPr>
            <a:spLocks/>
          </p:cNvSpPr>
          <p:nvPr/>
        </p:nvSpPr>
        <p:spPr bwMode="auto">
          <a:xfrm>
            <a:off x="1846263" y="5486400"/>
            <a:ext cx="76200" cy="762000"/>
          </a:xfrm>
          <a:prstGeom prst="leftBrace">
            <a:avLst>
              <a:gd name="adj1" fmla="val 83333"/>
              <a:gd name="adj2" fmla="val 36366"/>
            </a:avLst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lIns="91687" tIns="45845" rIns="91687" bIns="229236" anchor="ctr"/>
          <a:lstStyle/>
          <a:p>
            <a:pPr eaLnBrk="0" hangingPunct="0">
              <a:spcBef>
                <a:spcPct val="50000"/>
              </a:spcBef>
              <a:spcAft>
                <a:spcPts val="1000"/>
              </a:spcAft>
            </a:pPr>
            <a:endParaRPr lang="en-US" sz="1617" dirty="0">
              <a:latin typeface="PMingLiU" charset="0"/>
            </a:endParaRPr>
          </a:p>
        </p:txBody>
      </p:sp>
      <p:sp>
        <p:nvSpPr>
          <p:cNvPr id="54287" name="AutoShape 65"/>
          <p:cNvSpPr>
            <a:spLocks noChangeArrowheads="1"/>
          </p:cNvSpPr>
          <p:nvPr/>
        </p:nvSpPr>
        <p:spPr bwMode="auto">
          <a:xfrm rot="5400000">
            <a:off x="6226969" y="2829719"/>
            <a:ext cx="184150" cy="1725612"/>
          </a:xfrm>
          <a:prstGeom prst="parallelogram">
            <a:avLst>
              <a:gd name="adj" fmla="val 63884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54288" name="Line 74"/>
          <p:cNvSpPr>
            <a:spLocks noChangeShapeType="1"/>
          </p:cNvSpPr>
          <p:nvPr/>
        </p:nvSpPr>
        <p:spPr bwMode="auto">
          <a:xfrm flipH="1">
            <a:off x="5453063" y="2954338"/>
            <a:ext cx="0" cy="3422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54289" name="Line 83"/>
          <p:cNvSpPr>
            <a:spLocks noChangeShapeType="1"/>
          </p:cNvSpPr>
          <p:nvPr/>
        </p:nvSpPr>
        <p:spPr bwMode="auto">
          <a:xfrm>
            <a:off x="7543800" y="4648200"/>
            <a:ext cx="0" cy="11430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lIns="91429" tIns="45715" rIns="91429" bIns="45715">
            <a:spAutoFit/>
          </a:bodyPr>
          <a:lstStyle/>
          <a:p>
            <a:endParaRPr lang="en-US" sz="1125"/>
          </a:p>
        </p:txBody>
      </p:sp>
      <p:sp>
        <p:nvSpPr>
          <p:cNvPr id="54290" name="Text Box 84"/>
          <p:cNvSpPr txBox="1">
            <a:spLocks noChangeArrowheads="1"/>
          </p:cNvSpPr>
          <p:nvPr/>
        </p:nvSpPr>
        <p:spPr bwMode="auto">
          <a:xfrm>
            <a:off x="7558090" y="5268915"/>
            <a:ext cx="526084" cy="30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29" tIns="45715" rIns="91429" bIns="45715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l"/>
            <a:r>
              <a:rPr lang="en-US" sz="1406" b="0">
                <a:latin typeface="Arial" charset="0"/>
              </a:rPr>
              <a:t>time</a:t>
            </a:r>
          </a:p>
        </p:txBody>
      </p:sp>
      <p:sp>
        <p:nvSpPr>
          <p:cNvPr id="54291" name="AutoShape 85"/>
          <p:cNvSpPr>
            <a:spLocks noChangeArrowheads="1"/>
          </p:cNvSpPr>
          <p:nvPr/>
        </p:nvSpPr>
        <p:spPr bwMode="auto">
          <a:xfrm rot="5400000">
            <a:off x="4341019" y="3202781"/>
            <a:ext cx="457200" cy="5176838"/>
          </a:xfrm>
          <a:prstGeom prst="parallelogram">
            <a:avLst>
              <a:gd name="adj" fmla="val 84722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54292" name="Freeform 31"/>
          <p:cNvSpPr>
            <a:spLocks/>
          </p:cNvSpPr>
          <p:nvPr/>
        </p:nvSpPr>
        <p:spPr bwMode="auto">
          <a:xfrm>
            <a:off x="2289176" y="2185991"/>
            <a:ext cx="908050" cy="1587"/>
          </a:xfrm>
          <a:custGeom>
            <a:avLst/>
            <a:gdLst>
              <a:gd name="T0" fmla="*/ 2147483647 w 573"/>
              <a:gd name="T1" fmla="*/ 0 h 1587"/>
              <a:gd name="T2" fmla="*/ 2147483647 w 573"/>
              <a:gd name="T3" fmla="*/ 0 h 1587"/>
              <a:gd name="T4" fmla="*/ 0 w 573"/>
              <a:gd name="T5" fmla="*/ 0 h 1587"/>
              <a:gd name="T6" fmla="*/ 0 60000 65536"/>
              <a:gd name="T7" fmla="*/ 0 60000 65536"/>
              <a:gd name="T8" fmla="*/ 0 60000 65536"/>
              <a:gd name="T9" fmla="*/ 0 w 573"/>
              <a:gd name="T10" fmla="*/ 0 h 1587"/>
              <a:gd name="T11" fmla="*/ 573 w 573"/>
              <a:gd name="T12" fmla="*/ 1587 h 1587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573" h="1587">
                <a:moveTo>
                  <a:pt x="573" y="0"/>
                </a:moveTo>
                <a:lnTo>
                  <a:pt x="286" y="0"/>
                </a:lnTo>
                <a:lnTo>
                  <a:pt x="0" y="0"/>
                </a:lnTo>
              </a:path>
            </a:pathLst>
          </a:custGeom>
          <a:noFill/>
          <a:ln w="25400">
            <a:solidFill>
              <a:srgbClr val="FF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91429" tIns="45715" rIns="91429" bIns="45715"/>
          <a:lstStyle/>
          <a:p>
            <a:endParaRPr lang="en-US" sz="1125"/>
          </a:p>
        </p:txBody>
      </p:sp>
      <p:sp>
        <p:nvSpPr>
          <p:cNvPr id="54293" name="Freeform 36"/>
          <p:cNvSpPr>
            <a:spLocks/>
          </p:cNvSpPr>
          <p:nvPr/>
        </p:nvSpPr>
        <p:spPr bwMode="auto">
          <a:xfrm>
            <a:off x="5697541" y="2185991"/>
            <a:ext cx="1019175" cy="1587"/>
          </a:xfrm>
          <a:custGeom>
            <a:avLst/>
            <a:gdLst>
              <a:gd name="T0" fmla="*/ 0 w 643"/>
              <a:gd name="T1" fmla="*/ 0 h 1587"/>
              <a:gd name="T2" fmla="*/ 2147483647 w 643"/>
              <a:gd name="T3" fmla="*/ 0 h 1587"/>
              <a:gd name="T4" fmla="*/ 2147483647 w 643"/>
              <a:gd name="T5" fmla="*/ 0 h 1587"/>
              <a:gd name="T6" fmla="*/ 0 60000 65536"/>
              <a:gd name="T7" fmla="*/ 0 60000 65536"/>
              <a:gd name="T8" fmla="*/ 0 60000 65536"/>
              <a:gd name="T9" fmla="*/ 0 w 643"/>
              <a:gd name="T10" fmla="*/ 0 h 1587"/>
              <a:gd name="T11" fmla="*/ 643 w 643"/>
              <a:gd name="T12" fmla="*/ 1587 h 1587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643" h="1587">
                <a:moveTo>
                  <a:pt x="0" y="0"/>
                </a:moveTo>
                <a:lnTo>
                  <a:pt x="321" y="0"/>
                </a:lnTo>
                <a:lnTo>
                  <a:pt x="643" y="0"/>
                </a:lnTo>
              </a:path>
            </a:pathLst>
          </a:custGeom>
          <a:noFill/>
          <a:ln w="25400">
            <a:solidFill>
              <a:srgbClr val="FF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91429" tIns="45715" rIns="91429" bIns="45715"/>
          <a:lstStyle/>
          <a:p>
            <a:endParaRPr lang="en-US" sz="1125"/>
          </a:p>
        </p:txBody>
      </p:sp>
      <p:sp>
        <p:nvSpPr>
          <p:cNvPr id="54294" name="Line 54"/>
          <p:cNvSpPr>
            <a:spLocks noChangeShapeType="1"/>
          </p:cNvSpPr>
          <p:nvPr/>
        </p:nvSpPr>
        <p:spPr bwMode="auto">
          <a:xfrm>
            <a:off x="2359028" y="2205038"/>
            <a:ext cx="912813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90477" tIns="44445" rIns="90477" bIns="44445"/>
          <a:lstStyle/>
          <a:p>
            <a:endParaRPr lang="en-US" sz="1125"/>
          </a:p>
        </p:txBody>
      </p:sp>
      <p:sp>
        <p:nvSpPr>
          <p:cNvPr id="54295" name="Line 56"/>
          <p:cNvSpPr>
            <a:spLocks noChangeShapeType="1"/>
          </p:cNvSpPr>
          <p:nvPr/>
        </p:nvSpPr>
        <p:spPr bwMode="auto">
          <a:xfrm>
            <a:off x="5783263" y="2205038"/>
            <a:ext cx="98901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90477" tIns="44445" rIns="90477" bIns="44445"/>
          <a:lstStyle/>
          <a:p>
            <a:endParaRPr lang="en-US" sz="1125"/>
          </a:p>
        </p:txBody>
      </p:sp>
      <p:pic>
        <p:nvPicPr>
          <p:cNvPr id="54296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751016" y="1831975"/>
            <a:ext cx="687387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4297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856416" y="1828801"/>
            <a:ext cx="687387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4298" name="Rectangle 92"/>
          <p:cNvSpPr>
            <a:spLocks noChangeArrowheads="1"/>
          </p:cNvSpPr>
          <p:nvPr/>
        </p:nvSpPr>
        <p:spPr bwMode="auto">
          <a:xfrm>
            <a:off x="3505200" y="2022475"/>
            <a:ext cx="488950" cy="415925"/>
          </a:xfrm>
          <a:prstGeom prst="rect">
            <a:avLst/>
          </a:prstGeom>
          <a:solidFill>
            <a:srgbClr val="00009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9" tIns="45715" rIns="91429" bIns="45715" anchor="ctr"/>
          <a:lstStyle/>
          <a:p>
            <a:endParaRPr lang="en-US" sz="1125"/>
          </a:p>
        </p:txBody>
      </p:sp>
      <p:sp>
        <p:nvSpPr>
          <p:cNvPr id="54299" name="Rectangle 93"/>
          <p:cNvSpPr>
            <a:spLocks noChangeArrowheads="1"/>
          </p:cNvSpPr>
          <p:nvPr/>
        </p:nvSpPr>
        <p:spPr bwMode="auto">
          <a:xfrm>
            <a:off x="5181600" y="2057401"/>
            <a:ext cx="488950" cy="415925"/>
          </a:xfrm>
          <a:prstGeom prst="rect">
            <a:avLst/>
          </a:prstGeom>
          <a:solidFill>
            <a:srgbClr val="00009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9" tIns="45715" rIns="91429" bIns="45715" anchor="ctr"/>
          <a:lstStyle/>
          <a:p>
            <a:endParaRPr lang="en-US" sz="1125"/>
          </a:p>
        </p:txBody>
      </p:sp>
      <p:sp>
        <p:nvSpPr>
          <p:cNvPr id="54300" name="Line 56"/>
          <p:cNvSpPr>
            <a:spLocks noChangeShapeType="1"/>
          </p:cNvSpPr>
          <p:nvPr/>
        </p:nvSpPr>
        <p:spPr bwMode="auto">
          <a:xfrm>
            <a:off x="4116388" y="2209800"/>
            <a:ext cx="98901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90477" tIns="44445" rIns="90477" bIns="44445"/>
          <a:lstStyle/>
          <a:p>
            <a:endParaRPr lang="en-US" sz="1125"/>
          </a:p>
        </p:txBody>
      </p:sp>
      <p:sp>
        <p:nvSpPr>
          <p:cNvPr id="3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 charset="0"/>
                <a:cs typeface="ＭＳ Ｐゴシック" charset="0"/>
              </a:rPr>
              <a:t>Timing in circuit switching </a:t>
            </a:r>
            <a:endParaRPr lang="en-US" dirty="0">
              <a:latin typeface="+mj-lt"/>
              <a:ea typeface="ＭＳ Ｐゴシック" charset="0"/>
              <a:cs typeface="ＭＳ Ｐゴシック" charset="0"/>
            </a:endParaRPr>
          </a:p>
        </p:txBody>
      </p:sp>
      <p:sp>
        <p:nvSpPr>
          <p:cNvPr id="33" name="Shape 1261"/>
          <p:cNvSpPr/>
          <p:nvPr/>
        </p:nvSpPr>
        <p:spPr>
          <a:xfrm>
            <a:off x="-69201" y="3235298"/>
            <a:ext cx="1872220" cy="743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675" tIns="35675" rIns="35675" bIns="35675" anchor="ctr">
            <a:spAutoFit/>
          </a:bodyPr>
          <a:lstStyle>
            <a:lvl1pPr>
              <a:defRPr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 algn="r">
              <a:defRPr sz="1800" b="0">
                <a:solidFill>
                  <a:srgbClr val="000000"/>
                </a:solidFill>
              </a:defRPr>
            </a:pPr>
            <a:r>
              <a:rPr lang="en-US" sz="2180" dirty="0"/>
              <a:t>Circuit</a:t>
            </a:r>
            <a:br>
              <a:rPr lang="en-US" sz="2180" dirty="0"/>
            </a:br>
            <a:r>
              <a:rPr lang="en-US" sz="2180" dirty="0"/>
              <a:t> establishment</a:t>
            </a:r>
            <a:endParaRPr sz="2180" dirty="0"/>
          </a:p>
        </p:txBody>
      </p:sp>
      <p:sp>
        <p:nvSpPr>
          <p:cNvPr id="34" name="Shape 1261"/>
          <p:cNvSpPr/>
          <p:nvPr/>
        </p:nvSpPr>
        <p:spPr>
          <a:xfrm>
            <a:off x="828445" y="4279774"/>
            <a:ext cx="1017820" cy="743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675" tIns="35675" rIns="35675" bIns="35675" anchor="ctr">
            <a:spAutoFit/>
          </a:bodyPr>
          <a:lstStyle>
            <a:lvl1pPr>
              <a:defRPr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 algn="r">
              <a:defRPr sz="1800" b="0">
                <a:solidFill>
                  <a:srgbClr val="000000"/>
                </a:solidFill>
              </a:defRPr>
            </a:pPr>
            <a:r>
              <a:rPr lang="en-US" sz="2180" dirty="0"/>
              <a:t>Data </a:t>
            </a:r>
            <a:br>
              <a:rPr lang="en-US" sz="2180" dirty="0"/>
            </a:br>
            <a:r>
              <a:rPr lang="en-US" sz="2180" dirty="0"/>
              <a:t>transfer</a:t>
            </a:r>
            <a:endParaRPr sz="2180" dirty="0"/>
          </a:p>
        </p:txBody>
      </p:sp>
      <p:sp>
        <p:nvSpPr>
          <p:cNvPr id="35" name="Shape 1261"/>
          <p:cNvSpPr/>
          <p:nvPr/>
        </p:nvSpPr>
        <p:spPr>
          <a:xfrm>
            <a:off x="544631" y="5573377"/>
            <a:ext cx="1298345" cy="743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675" tIns="35675" rIns="35675" bIns="35675" anchor="ctr">
            <a:spAutoFit/>
          </a:bodyPr>
          <a:lstStyle>
            <a:lvl1pPr>
              <a:defRPr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 algn="r">
              <a:defRPr sz="1800" b="0">
                <a:solidFill>
                  <a:srgbClr val="000000"/>
                </a:solidFill>
              </a:defRPr>
            </a:pPr>
            <a:r>
              <a:rPr lang="en-US" sz="2180" dirty="0"/>
              <a:t>Circuit</a:t>
            </a:r>
            <a:br>
              <a:rPr lang="en-US" sz="2180" dirty="0"/>
            </a:br>
            <a:r>
              <a:rPr lang="en-US" sz="2180" dirty="0"/>
              <a:t> teardown</a:t>
            </a:r>
            <a:endParaRPr sz="218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22026B-5B93-9D42-BE9A-670DFED73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7A418-0CEB-9E4A-BA45-3B7D3D133EB9}" type="slidenum">
              <a:rPr lang="en-US" smtClean="0"/>
              <a:pPr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912390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Rectangle 10"/>
          <p:cNvSpPr>
            <a:spLocks noChangeArrowheads="1"/>
          </p:cNvSpPr>
          <p:nvPr/>
        </p:nvSpPr>
        <p:spPr bwMode="auto">
          <a:xfrm>
            <a:off x="3151188" y="3519488"/>
            <a:ext cx="0" cy="12700"/>
          </a:xfrm>
          <a:prstGeom prst="rect">
            <a:avLst/>
          </a:prstGeom>
          <a:blipFill dpi="0" rotWithShape="0">
            <a:blip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9" tIns="45715" rIns="91429" bIns="45715"/>
          <a:lstStyle/>
          <a:p>
            <a:endParaRPr lang="en-US" sz="1125"/>
          </a:p>
        </p:txBody>
      </p:sp>
      <p:sp>
        <p:nvSpPr>
          <p:cNvPr id="54274" name="Rectangle 11"/>
          <p:cNvSpPr>
            <a:spLocks noChangeArrowheads="1"/>
          </p:cNvSpPr>
          <p:nvPr/>
        </p:nvSpPr>
        <p:spPr bwMode="auto">
          <a:xfrm>
            <a:off x="1066800" y="3811588"/>
            <a:ext cx="0" cy="12700"/>
          </a:xfrm>
          <a:prstGeom prst="rect">
            <a:avLst/>
          </a:prstGeom>
          <a:blipFill dpi="0" rotWithShape="0">
            <a:blip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9" tIns="45715" rIns="91429" bIns="45715"/>
          <a:lstStyle/>
          <a:p>
            <a:endParaRPr lang="en-US" sz="1125"/>
          </a:p>
        </p:txBody>
      </p:sp>
      <p:sp>
        <p:nvSpPr>
          <p:cNvPr id="54275" name="Rectangle 12"/>
          <p:cNvSpPr>
            <a:spLocks noChangeArrowheads="1"/>
          </p:cNvSpPr>
          <p:nvPr/>
        </p:nvSpPr>
        <p:spPr bwMode="auto">
          <a:xfrm>
            <a:off x="3151188" y="4256088"/>
            <a:ext cx="0" cy="12700"/>
          </a:xfrm>
          <a:prstGeom prst="rect">
            <a:avLst/>
          </a:prstGeom>
          <a:blipFill dpi="0" rotWithShape="0">
            <a:blip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9" tIns="45715" rIns="91429" bIns="45715"/>
          <a:lstStyle/>
          <a:p>
            <a:endParaRPr lang="en-US" sz="1125"/>
          </a:p>
        </p:txBody>
      </p:sp>
      <p:sp>
        <p:nvSpPr>
          <p:cNvPr id="54276" name="AutoShape 13"/>
          <p:cNvSpPr>
            <a:spLocks noChangeArrowheads="1"/>
          </p:cNvSpPr>
          <p:nvPr/>
        </p:nvSpPr>
        <p:spPr bwMode="auto">
          <a:xfrm rot="5400000">
            <a:off x="3714751" y="2401888"/>
            <a:ext cx="1766887" cy="5176838"/>
          </a:xfrm>
          <a:prstGeom prst="parallelogram">
            <a:avLst>
              <a:gd name="adj" fmla="val 25000"/>
            </a:avLst>
          </a:prstGeom>
          <a:solidFill>
            <a:srgbClr val="C1CE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rot="10800000" vert="eaVert" wrap="none" lIns="91962" tIns="45982" rIns="91962" bIns="45982" anchor="ctr"/>
          <a:lstStyle/>
          <a:p>
            <a:pPr>
              <a:spcBef>
                <a:spcPts val="1000"/>
              </a:spcBef>
              <a:spcAft>
                <a:spcPts val="1000"/>
              </a:spcAft>
            </a:pPr>
            <a:r>
              <a:rPr lang="en-US" altLang="zh-TW" sz="2391" i="1" dirty="0">
                <a:solidFill>
                  <a:srgbClr val="0000FF"/>
                </a:solidFill>
                <a:ea typeface="PMingLiU" charset="0"/>
                <a:cs typeface="PMingLiU" charset="0"/>
              </a:rPr>
              <a:t>Data</a:t>
            </a:r>
          </a:p>
        </p:txBody>
      </p:sp>
      <p:sp>
        <p:nvSpPr>
          <p:cNvPr id="54277" name="Line 14"/>
          <p:cNvSpPr>
            <a:spLocks noChangeShapeType="1"/>
          </p:cNvSpPr>
          <p:nvPr/>
        </p:nvSpPr>
        <p:spPr bwMode="auto">
          <a:xfrm>
            <a:off x="3729038" y="2967038"/>
            <a:ext cx="3175" cy="33655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54278" name="Line 15"/>
          <p:cNvSpPr>
            <a:spLocks noChangeShapeType="1"/>
          </p:cNvSpPr>
          <p:nvPr/>
        </p:nvSpPr>
        <p:spPr bwMode="auto">
          <a:xfrm>
            <a:off x="2005013" y="2795588"/>
            <a:ext cx="0" cy="35369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54279" name="Line 16"/>
          <p:cNvSpPr>
            <a:spLocks noChangeShapeType="1"/>
          </p:cNvSpPr>
          <p:nvPr/>
        </p:nvSpPr>
        <p:spPr bwMode="auto">
          <a:xfrm>
            <a:off x="7181850" y="2795588"/>
            <a:ext cx="0" cy="35369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54280" name="AutoShape 17"/>
          <p:cNvSpPr>
            <a:spLocks noChangeArrowheads="1"/>
          </p:cNvSpPr>
          <p:nvPr/>
        </p:nvSpPr>
        <p:spPr bwMode="auto">
          <a:xfrm rot="16200000" flipH="1">
            <a:off x="4409282" y="3615534"/>
            <a:ext cx="368300" cy="5176837"/>
          </a:xfrm>
          <a:prstGeom prst="parallelogram">
            <a:avLst>
              <a:gd name="adj" fmla="val 80898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54281" name="AutoShape 18"/>
          <p:cNvSpPr>
            <a:spLocks noChangeArrowheads="1"/>
          </p:cNvSpPr>
          <p:nvPr/>
        </p:nvSpPr>
        <p:spPr bwMode="auto">
          <a:xfrm rot="16200000" flipH="1">
            <a:off x="4441825" y="1366841"/>
            <a:ext cx="303213" cy="5176837"/>
          </a:xfrm>
          <a:prstGeom prst="parallelogram">
            <a:avLst>
              <a:gd name="adj" fmla="val 79579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54282" name="AutoShape 19"/>
          <p:cNvSpPr>
            <a:spLocks noChangeArrowheads="1"/>
          </p:cNvSpPr>
          <p:nvPr/>
        </p:nvSpPr>
        <p:spPr bwMode="auto">
          <a:xfrm rot="5400000">
            <a:off x="4502153" y="2635253"/>
            <a:ext cx="182563" cy="1725613"/>
          </a:xfrm>
          <a:prstGeom prst="parallelogram">
            <a:avLst>
              <a:gd name="adj" fmla="val 63884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54283" name="AutoShape 20"/>
          <p:cNvSpPr>
            <a:spLocks noChangeArrowheads="1"/>
          </p:cNvSpPr>
          <p:nvPr/>
        </p:nvSpPr>
        <p:spPr bwMode="auto">
          <a:xfrm rot="5400000">
            <a:off x="2775744" y="2451894"/>
            <a:ext cx="184150" cy="1725612"/>
          </a:xfrm>
          <a:prstGeom prst="parallelogram">
            <a:avLst>
              <a:gd name="adj" fmla="val 63884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54284" name="AutoShape 54"/>
          <p:cNvSpPr>
            <a:spLocks/>
          </p:cNvSpPr>
          <p:nvPr/>
        </p:nvSpPr>
        <p:spPr bwMode="auto">
          <a:xfrm>
            <a:off x="1842975" y="3200400"/>
            <a:ext cx="76200" cy="838200"/>
          </a:xfrm>
          <a:prstGeom prst="leftBrace">
            <a:avLst>
              <a:gd name="adj1" fmla="val 91667"/>
              <a:gd name="adj2" fmla="val 36366"/>
            </a:avLst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lIns="91687" tIns="45845" rIns="91687" bIns="229236" anchor="ctr"/>
          <a:lstStyle/>
          <a:p>
            <a:pPr eaLnBrk="0" hangingPunct="0">
              <a:spcBef>
                <a:spcPct val="50000"/>
              </a:spcBef>
              <a:spcAft>
                <a:spcPts val="1000"/>
              </a:spcAft>
            </a:pPr>
            <a:endParaRPr lang="en-US" sz="1617" dirty="0">
              <a:solidFill>
                <a:srgbClr val="000000"/>
              </a:solidFill>
              <a:latin typeface="PMingLiU" charset="0"/>
            </a:endParaRPr>
          </a:p>
        </p:txBody>
      </p:sp>
      <p:sp>
        <p:nvSpPr>
          <p:cNvPr id="54285" name="AutoShape 55"/>
          <p:cNvSpPr>
            <a:spLocks/>
          </p:cNvSpPr>
          <p:nvPr/>
        </p:nvSpPr>
        <p:spPr bwMode="auto">
          <a:xfrm>
            <a:off x="1844675" y="4114800"/>
            <a:ext cx="76200" cy="1219200"/>
          </a:xfrm>
          <a:prstGeom prst="leftBrace">
            <a:avLst>
              <a:gd name="adj1" fmla="val 133333"/>
              <a:gd name="adj2" fmla="val 36366"/>
            </a:avLst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lIns="91687" tIns="45845" rIns="91687" bIns="229236" anchor="ctr"/>
          <a:lstStyle/>
          <a:p>
            <a:pPr eaLnBrk="0" hangingPunct="0">
              <a:spcBef>
                <a:spcPct val="50000"/>
              </a:spcBef>
              <a:spcAft>
                <a:spcPts val="1000"/>
              </a:spcAft>
            </a:pPr>
            <a:r>
              <a:rPr lang="en-US" sz="1617" dirty="0">
                <a:latin typeface="PMingLiU" charset="0"/>
              </a:rPr>
              <a:t>             </a:t>
            </a:r>
            <a:br>
              <a:rPr lang="en-US" sz="1617" dirty="0">
                <a:latin typeface="PMingLiU" charset="0"/>
              </a:rPr>
            </a:br>
            <a:endParaRPr lang="en-US" sz="1617" dirty="0">
              <a:solidFill>
                <a:srgbClr val="000000"/>
              </a:solidFill>
              <a:latin typeface="PMingLiU" charset="0"/>
            </a:endParaRPr>
          </a:p>
        </p:txBody>
      </p:sp>
      <p:sp>
        <p:nvSpPr>
          <p:cNvPr id="54286" name="AutoShape 56"/>
          <p:cNvSpPr>
            <a:spLocks/>
          </p:cNvSpPr>
          <p:nvPr/>
        </p:nvSpPr>
        <p:spPr bwMode="auto">
          <a:xfrm>
            <a:off x="1846263" y="5486400"/>
            <a:ext cx="76200" cy="762000"/>
          </a:xfrm>
          <a:prstGeom prst="leftBrace">
            <a:avLst>
              <a:gd name="adj1" fmla="val 83333"/>
              <a:gd name="adj2" fmla="val 36366"/>
            </a:avLst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lIns="91687" tIns="45845" rIns="91687" bIns="229236" anchor="ctr"/>
          <a:lstStyle/>
          <a:p>
            <a:pPr eaLnBrk="0" hangingPunct="0">
              <a:spcBef>
                <a:spcPct val="50000"/>
              </a:spcBef>
              <a:spcAft>
                <a:spcPts val="1000"/>
              </a:spcAft>
            </a:pPr>
            <a:endParaRPr lang="en-US" sz="1617" dirty="0">
              <a:latin typeface="PMingLiU" charset="0"/>
            </a:endParaRPr>
          </a:p>
        </p:txBody>
      </p:sp>
      <p:sp>
        <p:nvSpPr>
          <p:cNvPr id="54287" name="AutoShape 65"/>
          <p:cNvSpPr>
            <a:spLocks noChangeArrowheads="1"/>
          </p:cNvSpPr>
          <p:nvPr/>
        </p:nvSpPr>
        <p:spPr bwMode="auto">
          <a:xfrm rot="5400000">
            <a:off x="6226969" y="2829719"/>
            <a:ext cx="184150" cy="1725612"/>
          </a:xfrm>
          <a:prstGeom prst="parallelogram">
            <a:avLst>
              <a:gd name="adj" fmla="val 63884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54288" name="Line 74"/>
          <p:cNvSpPr>
            <a:spLocks noChangeShapeType="1"/>
          </p:cNvSpPr>
          <p:nvPr/>
        </p:nvSpPr>
        <p:spPr bwMode="auto">
          <a:xfrm flipH="1">
            <a:off x="5453063" y="2954338"/>
            <a:ext cx="0" cy="3422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54289" name="Line 83"/>
          <p:cNvSpPr>
            <a:spLocks noChangeShapeType="1"/>
          </p:cNvSpPr>
          <p:nvPr/>
        </p:nvSpPr>
        <p:spPr bwMode="auto">
          <a:xfrm>
            <a:off x="7543800" y="4648200"/>
            <a:ext cx="0" cy="11430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lIns="91429" tIns="45715" rIns="91429" bIns="45715">
            <a:spAutoFit/>
          </a:bodyPr>
          <a:lstStyle/>
          <a:p>
            <a:endParaRPr lang="en-US" sz="1125"/>
          </a:p>
        </p:txBody>
      </p:sp>
      <p:sp>
        <p:nvSpPr>
          <p:cNvPr id="54290" name="Text Box 84"/>
          <p:cNvSpPr txBox="1">
            <a:spLocks noChangeArrowheads="1"/>
          </p:cNvSpPr>
          <p:nvPr/>
        </p:nvSpPr>
        <p:spPr bwMode="auto">
          <a:xfrm>
            <a:off x="7558090" y="5268915"/>
            <a:ext cx="526084" cy="30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29" tIns="45715" rIns="91429" bIns="45715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l"/>
            <a:r>
              <a:rPr lang="en-US" sz="1406" b="0">
                <a:latin typeface="Arial" charset="0"/>
              </a:rPr>
              <a:t>time</a:t>
            </a:r>
          </a:p>
        </p:txBody>
      </p:sp>
      <p:sp>
        <p:nvSpPr>
          <p:cNvPr id="54291" name="AutoShape 85"/>
          <p:cNvSpPr>
            <a:spLocks noChangeArrowheads="1"/>
          </p:cNvSpPr>
          <p:nvPr/>
        </p:nvSpPr>
        <p:spPr bwMode="auto">
          <a:xfrm rot="5400000">
            <a:off x="4341019" y="3202781"/>
            <a:ext cx="457200" cy="5176838"/>
          </a:xfrm>
          <a:prstGeom prst="parallelogram">
            <a:avLst>
              <a:gd name="adj" fmla="val 84722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54292" name="Freeform 31"/>
          <p:cNvSpPr>
            <a:spLocks/>
          </p:cNvSpPr>
          <p:nvPr/>
        </p:nvSpPr>
        <p:spPr bwMode="auto">
          <a:xfrm>
            <a:off x="2289176" y="2185991"/>
            <a:ext cx="908050" cy="1587"/>
          </a:xfrm>
          <a:custGeom>
            <a:avLst/>
            <a:gdLst>
              <a:gd name="T0" fmla="*/ 2147483647 w 573"/>
              <a:gd name="T1" fmla="*/ 0 h 1587"/>
              <a:gd name="T2" fmla="*/ 2147483647 w 573"/>
              <a:gd name="T3" fmla="*/ 0 h 1587"/>
              <a:gd name="T4" fmla="*/ 0 w 573"/>
              <a:gd name="T5" fmla="*/ 0 h 1587"/>
              <a:gd name="T6" fmla="*/ 0 60000 65536"/>
              <a:gd name="T7" fmla="*/ 0 60000 65536"/>
              <a:gd name="T8" fmla="*/ 0 60000 65536"/>
              <a:gd name="T9" fmla="*/ 0 w 573"/>
              <a:gd name="T10" fmla="*/ 0 h 1587"/>
              <a:gd name="T11" fmla="*/ 573 w 573"/>
              <a:gd name="T12" fmla="*/ 1587 h 1587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573" h="1587">
                <a:moveTo>
                  <a:pt x="573" y="0"/>
                </a:moveTo>
                <a:lnTo>
                  <a:pt x="286" y="0"/>
                </a:lnTo>
                <a:lnTo>
                  <a:pt x="0" y="0"/>
                </a:lnTo>
              </a:path>
            </a:pathLst>
          </a:custGeom>
          <a:noFill/>
          <a:ln w="25400">
            <a:solidFill>
              <a:srgbClr val="FF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91429" tIns="45715" rIns="91429" bIns="45715"/>
          <a:lstStyle/>
          <a:p>
            <a:endParaRPr lang="en-US" sz="1125"/>
          </a:p>
        </p:txBody>
      </p:sp>
      <p:sp>
        <p:nvSpPr>
          <p:cNvPr id="54293" name="Freeform 36"/>
          <p:cNvSpPr>
            <a:spLocks/>
          </p:cNvSpPr>
          <p:nvPr/>
        </p:nvSpPr>
        <p:spPr bwMode="auto">
          <a:xfrm>
            <a:off x="5697541" y="2185991"/>
            <a:ext cx="1019175" cy="1587"/>
          </a:xfrm>
          <a:custGeom>
            <a:avLst/>
            <a:gdLst>
              <a:gd name="T0" fmla="*/ 0 w 643"/>
              <a:gd name="T1" fmla="*/ 0 h 1587"/>
              <a:gd name="T2" fmla="*/ 2147483647 w 643"/>
              <a:gd name="T3" fmla="*/ 0 h 1587"/>
              <a:gd name="T4" fmla="*/ 2147483647 w 643"/>
              <a:gd name="T5" fmla="*/ 0 h 1587"/>
              <a:gd name="T6" fmla="*/ 0 60000 65536"/>
              <a:gd name="T7" fmla="*/ 0 60000 65536"/>
              <a:gd name="T8" fmla="*/ 0 60000 65536"/>
              <a:gd name="T9" fmla="*/ 0 w 643"/>
              <a:gd name="T10" fmla="*/ 0 h 1587"/>
              <a:gd name="T11" fmla="*/ 643 w 643"/>
              <a:gd name="T12" fmla="*/ 1587 h 1587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643" h="1587">
                <a:moveTo>
                  <a:pt x="0" y="0"/>
                </a:moveTo>
                <a:lnTo>
                  <a:pt x="321" y="0"/>
                </a:lnTo>
                <a:lnTo>
                  <a:pt x="643" y="0"/>
                </a:lnTo>
              </a:path>
            </a:pathLst>
          </a:custGeom>
          <a:noFill/>
          <a:ln w="25400">
            <a:solidFill>
              <a:srgbClr val="FF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91429" tIns="45715" rIns="91429" bIns="45715"/>
          <a:lstStyle/>
          <a:p>
            <a:endParaRPr lang="en-US" sz="1125"/>
          </a:p>
        </p:txBody>
      </p:sp>
      <p:sp>
        <p:nvSpPr>
          <p:cNvPr id="54294" name="Line 54"/>
          <p:cNvSpPr>
            <a:spLocks noChangeShapeType="1"/>
          </p:cNvSpPr>
          <p:nvPr/>
        </p:nvSpPr>
        <p:spPr bwMode="auto">
          <a:xfrm>
            <a:off x="2359028" y="2205038"/>
            <a:ext cx="912813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90477" tIns="44445" rIns="90477" bIns="44445"/>
          <a:lstStyle/>
          <a:p>
            <a:endParaRPr lang="en-US" sz="1125"/>
          </a:p>
        </p:txBody>
      </p:sp>
      <p:sp>
        <p:nvSpPr>
          <p:cNvPr id="54295" name="Line 56"/>
          <p:cNvSpPr>
            <a:spLocks noChangeShapeType="1"/>
          </p:cNvSpPr>
          <p:nvPr/>
        </p:nvSpPr>
        <p:spPr bwMode="auto">
          <a:xfrm>
            <a:off x="5783263" y="2205038"/>
            <a:ext cx="98901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90477" tIns="44445" rIns="90477" bIns="44445"/>
          <a:lstStyle/>
          <a:p>
            <a:endParaRPr lang="en-US" sz="1125"/>
          </a:p>
        </p:txBody>
      </p:sp>
      <p:pic>
        <p:nvPicPr>
          <p:cNvPr id="54296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751016" y="1831975"/>
            <a:ext cx="687387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4297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856416" y="1828801"/>
            <a:ext cx="687387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4298" name="Rectangle 92"/>
          <p:cNvSpPr>
            <a:spLocks noChangeArrowheads="1"/>
          </p:cNvSpPr>
          <p:nvPr/>
        </p:nvSpPr>
        <p:spPr bwMode="auto">
          <a:xfrm>
            <a:off x="3505200" y="2022475"/>
            <a:ext cx="488950" cy="415925"/>
          </a:xfrm>
          <a:prstGeom prst="rect">
            <a:avLst/>
          </a:prstGeom>
          <a:solidFill>
            <a:srgbClr val="00009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9" tIns="45715" rIns="91429" bIns="45715" anchor="ctr"/>
          <a:lstStyle/>
          <a:p>
            <a:endParaRPr lang="en-US" sz="1125"/>
          </a:p>
        </p:txBody>
      </p:sp>
      <p:sp>
        <p:nvSpPr>
          <p:cNvPr id="54299" name="Rectangle 93"/>
          <p:cNvSpPr>
            <a:spLocks noChangeArrowheads="1"/>
          </p:cNvSpPr>
          <p:nvPr/>
        </p:nvSpPr>
        <p:spPr bwMode="auto">
          <a:xfrm>
            <a:off x="5181600" y="2057401"/>
            <a:ext cx="488950" cy="415925"/>
          </a:xfrm>
          <a:prstGeom prst="rect">
            <a:avLst/>
          </a:prstGeom>
          <a:solidFill>
            <a:srgbClr val="00009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9" tIns="45715" rIns="91429" bIns="45715" anchor="ctr"/>
          <a:lstStyle/>
          <a:p>
            <a:endParaRPr lang="en-US" sz="1125"/>
          </a:p>
        </p:txBody>
      </p:sp>
      <p:sp>
        <p:nvSpPr>
          <p:cNvPr id="54300" name="Line 56"/>
          <p:cNvSpPr>
            <a:spLocks noChangeShapeType="1"/>
          </p:cNvSpPr>
          <p:nvPr/>
        </p:nvSpPr>
        <p:spPr bwMode="auto">
          <a:xfrm>
            <a:off x="4116388" y="2209800"/>
            <a:ext cx="98901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90477" tIns="44445" rIns="90477" bIns="44445"/>
          <a:lstStyle/>
          <a:p>
            <a:endParaRPr lang="en-US" sz="1125"/>
          </a:p>
        </p:txBody>
      </p:sp>
      <p:sp>
        <p:nvSpPr>
          <p:cNvPr id="3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  <a:ea typeface="ＭＳ Ｐゴシック" charset="0"/>
                <a:cs typeface="ＭＳ Ｐゴシック" charset="0"/>
              </a:rPr>
              <a:t>Why the delays?</a:t>
            </a:r>
          </a:p>
        </p:txBody>
      </p:sp>
      <p:sp>
        <p:nvSpPr>
          <p:cNvPr id="33" name="Shape 1261"/>
          <p:cNvSpPr/>
          <p:nvPr/>
        </p:nvSpPr>
        <p:spPr>
          <a:xfrm>
            <a:off x="-69201" y="3235298"/>
            <a:ext cx="1872220" cy="743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675" tIns="35675" rIns="35675" bIns="35675" anchor="ctr">
            <a:spAutoFit/>
          </a:bodyPr>
          <a:lstStyle>
            <a:lvl1pPr>
              <a:defRPr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 algn="r">
              <a:defRPr sz="1800" b="0">
                <a:solidFill>
                  <a:srgbClr val="000000"/>
                </a:solidFill>
              </a:defRPr>
            </a:pPr>
            <a:r>
              <a:rPr lang="en-US" sz="2180" dirty="0"/>
              <a:t>Circuit</a:t>
            </a:r>
            <a:br>
              <a:rPr lang="en-US" sz="2180" dirty="0"/>
            </a:br>
            <a:r>
              <a:rPr lang="en-US" sz="2180" dirty="0"/>
              <a:t> establishment</a:t>
            </a:r>
            <a:endParaRPr sz="2180" dirty="0"/>
          </a:p>
        </p:txBody>
      </p:sp>
      <p:sp>
        <p:nvSpPr>
          <p:cNvPr id="34" name="Shape 1261"/>
          <p:cNvSpPr/>
          <p:nvPr/>
        </p:nvSpPr>
        <p:spPr>
          <a:xfrm>
            <a:off x="828445" y="4279774"/>
            <a:ext cx="1017820" cy="743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675" tIns="35675" rIns="35675" bIns="35675" anchor="ctr">
            <a:spAutoFit/>
          </a:bodyPr>
          <a:lstStyle>
            <a:lvl1pPr>
              <a:defRPr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 algn="r">
              <a:defRPr sz="1800" b="0">
                <a:solidFill>
                  <a:srgbClr val="000000"/>
                </a:solidFill>
              </a:defRPr>
            </a:pPr>
            <a:r>
              <a:rPr lang="en-US" sz="2180" dirty="0"/>
              <a:t>Data </a:t>
            </a:r>
            <a:br>
              <a:rPr lang="en-US" sz="2180" dirty="0"/>
            </a:br>
            <a:r>
              <a:rPr lang="en-US" sz="2180" dirty="0"/>
              <a:t>transfer</a:t>
            </a:r>
            <a:endParaRPr sz="2180" dirty="0"/>
          </a:p>
        </p:txBody>
      </p:sp>
      <p:sp>
        <p:nvSpPr>
          <p:cNvPr id="35" name="Shape 1261"/>
          <p:cNvSpPr/>
          <p:nvPr/>
        </p:nvSpPr>
        <p:spPr>
          <a:xfrm>
            <a:off x="544631" y="5573377"/>
            <a:ext cx="1298345" cy="743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675" tIns="35675" rIns="35675" bIns="35675" anchor="ctr">
            <a:spAutoFit/>
          </a:bodyPr>
          <a:lstStyle>
            <a:lvl1pPr>
              <a:defRPr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 algn="r">
              <a:defRPr sz="1800" b="0">
                <a:solidFill>
                  <a:srgbClr val="000000"/>
                </a:solidFill>
              </a:defRPr>
            </a:pPr>
            <a:r>
              <a:rPr lang="en-US" sz="2180" dirty="0"/>
              <a:t>Circuit</a:t>
            </a:r>
            <a:br>
              <a:rPr lang="en-US" sz="2180" dirty="0"/>
            </a:br>
            <a:r>
              <a:rPr lang="en-US" sz="2180" dirty="0"/>
              <a:t> teardown</a:t>
            </a:r>
            <a:endParaRPr sz="2180" dirty="0"/>
          </a:p>
        </p:txBody>
      </p:sp>
      <p:sp>
        <p:nvSpPr>
          <p:cNvPr id="2" name="Oval 1"/>
          <p:cNvSpPr/>
          <p:nvPr/>
        </p:nvSpPr>
        <p:spPr bwMode="auto">
          <a:xfrm>
            <a:off x="3520440" y="3223896"/>
            <a:ext cx="365760" cy="365760"/>
          </a:xfrm>
          <a:prstGeom prst="ellipse">
            <a:avLst/>
          </a:prstGeom>
          <a:noFill/>
          <a:ln w="38100" cap="flat" cmpd="sng" algn="ctr">
            <a:solidFill>
              <a:srgbClr val="0000FF"/>
            </a:solidFill>
            <a:prstDash val="solid"/>
            <a:round/>
            <a:headEnd type="none" w="med" len="med"/>
            <a:tailEnd type="stealth" w="med" len="lg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Oval 35"/>
          <p:cNvSpPr/>
          <p:nvPr/>
        </p:nvSpPr>
        <p:spPr bwMode="auto">
          <a:xfrm>
            <a:off x="5257800" y="3429000"/>
            <a:ext cx="365760" cy="365760"/>
          </a:xfrm>
          <a:prstGeom prst="ellipse">
            <a:avLst/>
          </a:prstGeom>
          <a:noFill/>
          <a:ln w="38100" cap="flat" cmpd="sng" algn="ctr">
            <a:solidFill>
              <a:srgbClr val="0000FF"/>
            </a:solidFill>
            <a:prstDash val="solid"/>
            <a:round/>
            <a:headEnd type="none" w="med" len="med"/>
            <a:tailEnd type="stealth" w="med" len="lg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171EDE-7518-914A-B520-F81FD9641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7A418-0CEB-9E4A-BA45-3B7D3D133EB9}" type="slidenum">
              <a:rPr lang="en-US" smtClean="0"/>
              <a:pPr/>
              <a:t>97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798819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Rectangle 10"/>
          <p:cNvSpPr>
            <a:spLocks noChangeArrowheads="1"/>
          </p:cNvSpPr>
          <p:nvPr/>
        </p:nvSpPr>
        <p:spPr bwMode="auto">
          <a:xfrm>
            <a:off x="3151188" y="3519488"/>
            <a:ext cx="0" cy="12700"/>
          </a:xfrm>
          <a:prstGeom prst="rect">
            <a:avLst/>
          </a:prstGeom>
          <a:blipFill dpi="0" rotWithShape="0">
            <a:blip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9" tIns="45715" rIns="91429" bIns="45715"/>
          <a:lstStyle/>
          <a:p>
            <a:endParaRPr lang="en-US" sz="1125"/>
          </a:p>
        </p:txBody>
      </p:sp>
      <p:sp>
        <p:nvSpPr>
          <p:cNvPr id="57346" name="Rectangle 11"/>
          <p:cNvSpPr>
            <a:spLocks noChangeArrowheads="1"/>
          </p:cNvSpPr>
          <p:nvPr/>
        </p:nvSpPr>
        <p:spPr bwMode="auto">
          <a:xfrm>
            <a:off x="1066800" y="3811588"/>
            <a:ext cx="0" cy="12700"/>
          </a:xfrm>
          <a:prstGeom prst="rect">
            <a:avLst/>
          </a:prstGeom>
          <a:blipFill dpi="0" rotWithShape="0">
            <a:blip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9" tIns="45715" rIns="91429" bIns="45715"/>
          <a:lstStyle/>
          <a:p>
            <a:endParaRPr lang="en-US" sz="1125"/>
          </a:p>
        </p:txBody>
      </p:sp>
      <p:sp>
        <p:nvSpPr>
          <p:cNvPr id="57347" name="Rectangle 12"/>
          <p:cNvSpPr>
            <a:spLocks noChangeArrowheads="1"/>
          </p:cNvSpPr>
          <p:nvPr/>
        </p:nvSpPr>
        <p:spPr bwMode="auto">
          <a:xfrm>
            <a:off x="3151188" y="4256088"/>
            <a:ext cx="0" cy="12700"/>
          </a:xfrm>
          <a:prstGeom prst="rect">
            <a:avLst/>
          </a:prstGeom>
          <a:blipFill dpi="0" rotWithShape="0">
            <a:blip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9" tIns="45715" rIns="91429" bIns="45715"/>
          <a:lstStyle/>
          <a:p>
            <a:endParaRPr lang="en-US" sz="1125"/>
          </a:p>
        </p:txBody>
      </p:sp>
      <p:sp>
        <p:nvSpPr>
          <p:cNvPr id="57348" name="AutoShape 13"/>
          <p:cNvSpPr>
            <a:spLocks noChangeArrowheads="1"/>
          </p:cNvSpPr>
          <p:nvPr/>
        </p:nvSpPr>
        <p:spPr bwMode="auto">
          <a:xfrm rot="5400000">
            <a:off x="3714751" y="2401888"/>
            <a:ext cx="1766887" cy="5176838"/>
          </a:xfrm>
          <a:prstGeom prst="parallelogram">
            <a:avLst>
              <a:gd name="adj" fmla="val 25000"/>
            </a:avLst>
          </a:prstGeom>
          <a:solidFill>
            <a:srgbClr val="C1CE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rot="10800000" vert="eaVert" wrap="none" lIns="91962" tIns="45982" rIns="91962" bIns="45982" anchor="ctr"/>
          <a:lstStyle/>
          <a:p>
            <a:pPr>
              <a:spcBef>
                <a:spcPts val="1000"/>
              </a:spcBef>
              <a:spcAft>
                <a:spcPts val="1000"/>
              </a:spcAft>
            </a:pPr>
            <a:endParaRPr lang="en-US" altLang="zh-TW" sz="2391" i="1" dirty="0">
              <a:solidFill>
                <a:srgbClr val="CCFFFF"/>
              </a:solidFill>
              <a:ea typeface="PMingLiU" charset="0"/>
              <a:cs typeface="PMingLiU" charset="0"/>
            </a:endParaRPr>
          </a:p>
        </p:txBody>
      </p:sp>
      <p:sp>
        <p:nvSpPr>
          <p:cNvPr id="57349" name="Line 16"/>
          <p:cNvSpPr>
            <a:spLocks noChangeShapeType="1"/>
          </p:cNvSpPr>
          <p:nvPr/>
        </p:nvSpPr>
        <p:spPr bwMode="auto">
          <a:xfrm>
            <a:off x="7181850" y="2795588"/>
            <a:ext cx="0" cy="35369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57350" name="AutoShape 17"/>
          <p:cNvSpPr>
            <a:spLocks noChangeArrowheads="1"/>
          </p:cNvSpPr>
          <p:nvPr/>
        </p:nvSpPr>
        <p:spPr bwMode="auto">
          <a:xfrm rot="16200000" flipH="1">
            <a:off x="4409282" y="3615534"/>
            <a:ext cx="368300" cy="5176837"/>
          </a:xfrm>
          <a:prstGeom prst="parallelogram">
            <a:avLst>
              <a:gd name="adj" fmla="val 80898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57351" name="AutoShape 18"/>
          <p:cNvSpPr>
            <a:spLocks noChangeArrowheads="1"/>
          </p:cNvSpPr>
          <p:nvPr/>
        </p:nvSpPr>
        <p:spPr bwMode="auto">
          <a:xfrm rot="16200000" flipH="1">
            <a:off x="4441825" y="1366841"/>
            <a:ext cx="303213" cy="5176837"/>
          </a:xfrm>
          <a:prstGeom prst="parallelogram">
            <a:avLst>
              <a:gd name="adj" fmla="val 79579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57352" name="AutoShape 19"/>
          <p:cNvSpPr>
            <a:spLocks noChangeArrowheads="1"/>
          </p:cNvSpPr>
          <p:nvPr/>
        </p:nvSpPr>
        <p:spPr bwMode="auto">
          <a:xfrm rot="5400000">
            <a:off x="4502153" y="2635253"/>
            <a:ext cx="182563" cy="1725613"/>
          </a:xfrm>
          <a:prstGeom prst="parallelogram">
            <a:avLst>
              <a:gd name="adj" fmla="val 63884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57353" name="AutoShape 20"/>
          <p:cNvSpPr>
            <a:spLocks noChangeArrowheads="1"/>
          </p:cNvSpPr>
          <p:nvPr/>
        </p:nvSpPr>
        <p:spPr bwMode="auto">
          <a:xfrm rot="5400000">
            <a:off x="2775744" y="2451894"/>
            <a:ext cx="184150" cy="1725612"/>
          </a:xfrm>
          <a:prstGeom prst="parallelogram">
            <a:avLst>
              <a:gd name="adj" fmla="val 63884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57354" name="AutoShape 54"/>
          <p:cNvSpPr>
            <a:spLocks/>
          </p:cNvSpPr>
          <p:nvPr/>
        </p:nvSpPr>
        <p:spPr bwMode="auto">
          <a:xfrm>
            <a:off x="1828800" y="3200400"/>
            <a:ext cx="76200" cy="838200"/>
          </a:xfrm>
          <a:prstGeom prst="leftBrace">
            <a:avLst>
              <a:gd name="adj1" fmla="val 91667"/>
              <a:gd name="adj2" fmla="val 36366"/>
            </a:avLst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lIns="91687" tIns="45845" rIns="91687" bIns="229236" anchor="ctr"/>
          <a:lstStyle/>
          <a:p>
            <a:pPr eaLnBrk="0" hangingPunct="0">
              <a:spcBef>
                <a:spcPct val="50000"/>
              </a:spcBef>
              <a:spcAft>
                <a:spcPts val="1000"/>
              </a:spcAft>
            </a:pPr>
            <a:endParaRPr lang="en-US" sz="1617" dirty="0">
              <a:solidFill>
                <a:srgbClr val="000000"/>
              </a:solidFill>
              <a:latin typeface="PMingLiU" charset="0"/>
            </a:endParaRPr>
          </a:p>
        </p:txBody>
      </p:sp>
      <p:sp>
        <p:nvSpPr>
          <p:cNvPr id="57355" name="AutoShape 55"/>
          <p:cNvSpPr>
            <a:spLocks/>
          </p:cNvSpPr>
          <p:nvPr/>
        </p:nvSpPr>
        <p:spPr bwMode="auto">
          <a:xfrm>
            <a:off x="1844675" y="4114800"/>
            <a:ext cx="76200" cy="1219200"/>
          </a:xfrm>
          <a:prstGeom prst="leftBrace">
            <a:avLst>
              <a:gd name="adj1" fmla="val 133333"/>
              <a:gd name="adj2" fmla="val 36366"/>
            </a:avLst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lIns="91687" tIns="45845" rIns="91687" bIns="229236" anchor="ctr"/>
          <a:lstStyle/>
          <a:p>
            <a:pPr eaLnBrk="0" hangingPunct="0">
              <a:spcBef>
                <a:spcPct val="50000"/>
              </a:spcBef>
              <a:spcAft>
                <a:spcPts val="1000"/>
              </a:spcAft>
            </a:pPr>
            <a:r>
              <a:rPr lang="en-US" sz="1617" dirty="0">
                <a:latin typeface="PMingLiU" charset="0"/>
              </a:rPr>
              <a:t>             </a:t>
            </a:r>
            <a:br>
              <a:rPr lang="en-US" sz="1617" dirty="0">
                <a:latin typeface="PMingLiU" charset="0"/>
              </a:rPr>
            </a:br>
            <a:endParaRPr lang="en-US" sz="1617" dirty="0">
              <a:solidFill>
                <a:srgbClr val="000000"/>
              </a:solidFill>
              <a:latin typeface="PMingLiU" charset="0"/>
            </a:endParaRPr>
          </a:p>
        </p:txBody>
      </p:sp>
      <p:sp>
        <p:nvSpPr>
          <p:cNvPr id="57356" name="AutoShape 56"/>
          <p:cNvSpPr>
            <a:spLocks/>
          </p:cNvSpPr>
          <p:nvPr/>
        </p:nvSpPr>
        <p:spPr bwMode="auto">
          <a:xfrm>
            <a:off x="1846263" y="5486400"/>
            <a:ext cx="76200" cy="762000"/>
          </a:xfrm>
          <a:prstGeom prst="leftBrace">
            <a:avLst>
              <a:gd name="adj1" fmla="val 83333"/>
              <a:gd name="adj2" fmla="val 36366"/>
            </a:avLst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wrap="none" lIns="91687" tIns="45845" rIns="91687" bIns="229236" anchor="ctr"/>
          <a:lstStyle/>
          <a:p>
            <a:pPr eaLnBrk="0" hangingPunct="0">
              <a:spcBef>
                <a:spcPct val="50000"/>
              </a:spcBef>
              <a:spcAft>
                <a:spcPts val="1000"/>
              </a:spcAft>
            </a:pPr>
            <a:endParaRPr lang="en-US" sz="1617" dirty="0">
              <a:latin typeface="PMingLiU" charset="0"/>
            </a:endParaRPr>
          </a:p>
        </p:txBody>
      </p:sp>
      <p:sp>
        <p:nvSpPr>
          <p:cNvPr id="57357" name="AutoShape 65"/>
          <p:cNvSpPr>
            <a:spLocks noChangeArrowheads="1"/>
          </p:cNvSpPr>
          <p:nvPr/>
        </p:nvSpPr>
        <p:spPr bwMode="auto">
          <a:xfrm rot="5400000">
            <a:off x="6226969" y="2829719"/>
            <a:ext cx="184150" cy="1725612"/>
          </a:xfrm>
          <a:prstGeom prst="parallelogram">
            <a:avLst>
              <a:gd name="adj" fmla="val 63884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57358" name="Line 83"/>
          <p:cNvSpPr>
            <a:spLocks noChangeShapeType="1"/>
          </p:cNvSpPr>
          <p:nvPr/>
        </p:nvSpPr>
        <p:spPr bwMode="auto">
          <a:xfrm>
            <a:off x="7543800" y="4648200"/>
            <a:ext cx="0" cy="11430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lIns="91429" tIns="45715" rIns="91429" bIns="45715">
            <a:spAutoFit/>
          </a:bodyPr>
          <a:lstStyle/>
          <a:p>
            <a:endParaRPr lang="en-US" sz="1125"/>
          </a:p>
        </p:txBody>
      </p:sp>
      <p:sp>
        <p:nvSpPr>
          <p:cNvPr id="57359" name="Text Box 84"/>
          <p:cNvSpPr txBox="1">
            <a:spLocks noChangeArrowheads="1"/>
          </p:cNvSpPr>
          <p:nvPr/>
        </p:nvSpPr>
        <p:spPr bwMode="auto">
          <a:xfrm>
            <a:off x="7558090" y="5268915"/>
            <a:ext cx="526084" cy="30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29" tIns="45715" rIns="91429" bIns="45715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l"/>
            <a:r>
              <a:rPr lang="en-US" sz="1406" b="0">
                <a:latin typeface="Arial" charset="0"/>
              </a:rPr>
              <a:t>time</a:t>
            </a:r>
          </a:p>
        </p:txBody>
      </p:sp>
      <p:sp>
        <p:nvSpPr>
          <p:cNvPr id="57360" name="AutoShape 85"/>
          <p:cNvSpPr>
            <a:spLocks noChangeArrowheads="1"/>
          </p:cNvSpPr>
          <p:nvPr/>
        </p:nvSpPr>
        <p:spPr bwMode="auto">
          <a:xfrm rot="5400000">
            <a:off x="4341019" y="3202781"/>
            <a:ext cx="457200" cy="5176838"/>
          </a:xfrm>
          <a:prstGeom prst="parallelogram">
            <a:avLst>
              <a:gd name="adj" fmla="val 84722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57361" name="Freeform 31"/>
          <p:cNvSpPr>
            <a:spLocks/>
          </p:cNvSpPr>
          <p:nvPr/>
        </p:nvSpPr>
        <p:spPr bwMode="auto">
          <a:xfrm>
            <a:off x="2289176" y="2185991"/>
            <a:ext cx="908050" cy="1587"/>
          </a:xfrm>
          <a:custGeom>
            <a:avLst/>
            <a:gdLst>
              <a:gd name="T0" fmla="*/ 2147483647 w 573"/>
              <a:gd name="T1" fmla="*/ 0 h 1587"/>
              <a:gd name="T2" fmla="*/ 2147483647 w 573"/>
              <a:gd name="T3" fmla="*/ 0 h 1587"/>
              <a:gd name="T4" fmla="*/ 0 w 573"/>
              <a:gd name="T5" fmla="*/ 0 h 1587"/>
              <a:gd name="T6" fmla="*/ 0 60000 65536"/>
              <a:gd name="T7" fmla="*/ 0 60000 65536"/>
              <a:gd name="T8" fmla="*/ 0 60000 65536"/>
              <a:gd name="T9" fmla="*/ 0 w 573"/>
              <a:gd name="T10" fmla="*/ 0 h 1587"/>
              <a:gd name="T11" fmla="*/ 573 w 573"/>
              <a:gd name="T12" fmla="*/ 1587 h 1587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573" h="1587">
                <a:moveTo>
                  <a:pt x="573" y="0"/>
                </a:moveTo>
                <a:lnTo>
                  <a:pt x="286" y="0"/>
                </a:lnTo>
                <a:lnTo>
                  <a:pt x="0" y="0"/>
                </a:lnTo>
              </a:path>
            </a:pathLst>
          </a:custGeom>
          <a:noFill/>
          <a:ln w="25400">
            <a:solidFill>
              <a:srgbClr val="FF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91429" tIns="45715" rIns="91429" bIns="45715"/>
          <a:lstStyle/>
          <a:p>
            <a:endParaRPr lang="en-US" sz="1125"/>
          </a:p>
        </p:txBody>
      </p:sp>
      <p:sp>
        <p:nvSpPr>
          <p:cNvPr id="57362" name="Freeform 36"/>
          <p:cNvSpPr>
            <a:spLocks/>
          </p:cNvSpPr>
          <p:nvPr/>
        </p:nvSpPr>
        <p:spPr bwMode="auto">
          <a:xfrm>
            <a:off x="5697541" y="2185991"/>
            <a:ext cx="1019175" cy="1587"/>
          </a:xfrm>
          <a:custGeom>
            <a:avLst/>
            <a:gdLst>
              <a:gd name="T0" fmla="*/ 0 w 643"/>
              <a:gd name="T1" fmla="*/ 0 h 1587"/>
              <a:gd name="T2" fmla="*/ 2147483647 w 643"/>
              <a:gd name="T3" fmla="*/ 0 h 1587"/>
              <a:gd name="T4" fmla="*/ 2147483647 w 643"/>
              <a:gd name="T5" fmla="*/ 0 h 1587"/>
              <a:gd name="T6" fmla="*/ 0 60000 65536"/>
              <a:gd name="T7" fmla="*/ 0 60000 65536"/>
              <a:gd name="T8" fmla="*/ 0 60000 65536"/>
              <a:gd name="T9" fmla="*/ 0 w 643"/>
              <a:gd name="T10" fmla="*/ 0 h 1587"/>
              <a:gd name="T11" fmla="*/ 643 w 643"/>
              <a:gd name="T12" fmla="*/ 1587 h 1587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643" h="1587">
                <a:moveTo>
                  <a:pt x="0" y="0"/>
                </a:moveTo>
                <a:lnTo>
                  <a:pt x="321" y="0"/>
                </a:lnTo>
                <a:lnTo>
                  <a:pt x="643" y="0"/>
                </a:lnTo>
              </a:path>
            </a:pathLst>
          </a:custGeom>
          <a:noFill/>
          <a:ln w="25400">
            <a:solidFill>
              <a:srgbClr val="FF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91429" tIns="45715" rIns="91429" bIns="45715"/>
          <a:lstStyle/>
          <a:p>
            <a:endParaRPr lang="en-US" sz="1125"/>
          </a:p>
        </p:txBody>
      </p:sp>
      <p:sp>
        <p:nvSpPr>
          <p:cNvPr id="57363" name="Line 54"/>
          <p:cNvSpPr>
            <a:spLocks noChangeShapeType="1"/>
          </p:cNvSpPr>
          <p:nvPr/>
        </p:nvSpPr>
        <p:spPr bwMode="auto">
          <a:xfrm>
            <a:off x="2359028" y="2205038"/>
            <a:ext cx="912813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90477" tIns="44445" rIns="90477" bIns="44445"/>
          <a:lstStyle/>
          <a:p>
            <a:endParaRPr lang="en-US" sz="1125"/>
          </a:p>
        </p:txBody>
      </p:sp>
      <p:sp>
        <p:nvSpPr>
          <p:cNvPr id="57364" name="Line 56"/>
          <p:cNvSpPr>
            <a:spLocks noChangeShapeType="1"/>
          </p:cNvSpPr>
          <p:nvPr/>
        </p:nvSpPr>
        <p:spPr bwMode="auto">
          <a:xfrm>
            <a:off x="5783263" y="2205038"/>
            <a:ext cx="98901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90477" tIns="44445" rIns="90477" bIns="44445"/>
          <a:lstStyle/>
          <a:p>
            <a:endParaRPr lang="en-US" sz="1125"/>
          </a:p>
        </p:txBody>
      </p:sp>
      <p:pic>
        <p:nvPicPr>
          <p:cNvPr id="57365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751016" y="1831975"/>
            <a:ext cx="687387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7366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856416" y="1828801"/>
            <a:ext cx="687387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7367" name="Rectangle 92"/>
          <p:cNvSpPr>
            <a:spLocks noChangeArrowheads="1"/>
          </p:cNvSpPr>
          <p:nvPr/>
        </p:nvSpPr>
        <p:spPr bwMode="auto">
          <a:xfrm>
            <a:off x="3505200" y="2022475"/>
            <a:ext cx="488950" cy="415925"/>
          </a:xfrm>
          <a:prstGeom prst="rect">
            <a:avLst/>
          </a:prstGeom>
          <a:solidFill>
            <a:srgbClr val="00009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9" tIns="45715" rIns="91429" bIns="45715" anchor="ctr"/>
          <a:lstStyle/>
          <a:p>
            <a:endParaRPr lang="en-US" sz="1125"/>
          </a:p>
        </p:txBody>
      </p:sp>
      <p:sp>
        <p:nvSpPr>
          <p:cNvPr id="57368" name="Rectangle 93"/>
          <p:cNvSpPr>
            <a:spLocks noChangeArrowheads="1"/>
          </p:cNvSpPr>
          <p:nvPr/>
        </p:nvSpPr>
        <p:spPr bwMode="auto">
          <a:xfrm>
            <a:off x="5181600" y="2057401"/>
            <a:ext cx="488950" cy="415925"/>
          </a:xfrm>
          <a:prstGeom prst="rect">
            <a:avLst/>
          </a:prstGeom>
          <a:solidFill>
            <a:srgbClr val="00009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9" tIns="45715" rIns="91429" bIns="45715" anchor="ctr"/>
          <a:lstStyle/>
          <a:p>
            <a:endParaRPr lang="en-US" sz="1125"/>
          </a:p>
        </p:txBody>
      </p:sp>
      <p:sp>
        <p:nvSpPr>
          <p:cNvPr id="57369" name="Line 56"/>
          <p:cNvSpPr>
            <a:spLocks noChangeShapeType="1"/>
          </p:cNvSpPr>
          <p:nvPr/>
        </p:nvSpPr>
        <p:spPr bwMode="auto">
          <a:xfrm>
            <a:off x="4116388" y="2209800"/>
            <a:ext cx="98901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90477" tIns="44445" rIns="90477" bIns="44445"/>
          <a:lstStyle/>
          <a:p>
            <a:endParaRPr lang="en-US" sz="1125"/>
          </a:p>
        </p:txBody>
      </p:sp>
      <p:sp>
        <p:nvSpPr>
          <p:cNvPr id="31" name="AutoShape 13"/>
          <p:cNvSpPr>
            <a:spLocks noChangeArrowheads="1"/>
          </p:cNvSpPr>
          <p:nvPr/>
        </p:nvSpPr>
        <p:spPr bwMode="auto">
          <a:xfrm rot="5400000">
            <a:off x="4036219" y="2135981"/>
            <a:ext cx="1066800" cy="5176838"/>
          </a:xfrm>
          <a:prstGeom prst="parallelogram">
            <a:avLst>
              <a:gd name="adj" fmla="val 45407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rot="10800000" vert="eaVert" wrap="none" lIns="91962" tIns="45982" rIns="91962" bIns="45982" anchor="ctr"/>
          <a:lstStyle/>
          <a:p>
            <a:pPr>
              <a:spcBef>
                <a:spcPts val="1000"/>
              </a:spcBef>
              <a:spcAft>
                <a:spcPts val="1000"/>
              </a:spcAft>
            </a:pPr>
            <a:endParaRPr lang="en-US" altLang="zh-TW" sz="2391" i="1">
              <a:solidFill>
                <a:srgbClr val="000000"/>
              </a:solidFill>
              <a:ea typeface="PMingLiU" charset="0"/>
              <a:cs typeface="PMingLiU" charset="0"/>
            </a:endParaRPr>
          </a:p>
        </p:txBody>
      </p:sp>
      <p:sp>
        <p:nvSpPr>
          <p:cNvPr id="32" name="AutoShape 13"/>
          <p:cNvSpPr>
            <a:spLocks noChangeArrowheads="1"/>
          </p:cNvSpPr>
          <p:nvPr/>
        </p:nvSpPr>
        <p:spPr bwMode="auto">
          <a:xfrm rot="5400000">
            <a:off x="4188619" y="2669381"/>
            <a:ext cx="762000" cy="5176838"/>
          </a:xfrm>
          <a:prstGeom prst="parallelogram">
            <a:avLst>
              <a:gd name="adj" fmla="val 62074"/>
            </a:avLst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rot="10800000" vert="eaVert" wrap="none" lIns="91962" tIns="45982" rIns="91962" bIns="45982" anchor="ctr"/>
          <a:lstStyle/>
          <a:p>
            <a:pPr>
              <a:spcBef>
                <a:spcPts val="1000"/>
              </a:spcBef>
              <a:spcAft>
                <a:spcPts val="1000"/>
              </a:spcAft>
            </a:pPr>
            <a:endParaRPr lang="en-US" altLang="zh-TW" sz="2391" i="1">
              <a:solidFill>
                <a:srgbClr val="000000"/>
              </a:solidFill>
              <a:ea typeface="PMingLiU" charset="0"/>
              <a:cs typeface="PMingLiU" charset="0"/>
            </a:endParaRPr>
          </a:p>
        </p:txBody>
      </p:sp>
      <p:sp>
        <p:nvSpPr>
          <p:cNvPr id="57372" name="Line 15"/>
          <p:cNvSpPr>
            <a:spLocks noChangeShapeType="1"/>
          </p:cNvSpPr>
          <p:nvPr/>
        </p:nvSpPr>
        <p:spPr bwMode="auto">
          <a:xfrm>
            <a:off x="2005013" y="2787651"/>
            <a:ext cx="0" cy="35369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57373" name="Line 14"/>
          <p:cNvSpPr>
            <a:spLocks noChangeShapeType="1"/>
          </p:cNvSpPr>
          <p:nvPr/>
        </p:nvSpPr>
        <p:spPr bwMode="auto">
          <a:xfrm>
            <a:off x="3729038" y="2967038"/>
            <a:ext cx="3175" cy="33655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57374" name="Line 74"/>
          <p:cNvSpPr>
            <a:spLocks noChangeShapeType="1"/>
          </p:cNvSpPr>
          <p:nvPr/>
        </p:nvSpPr>
        <p:spPr bwMode="auto">
          <a:xfrm flipH="1">
            <a:off x="5453063" y="2954338"/>
            <a:ext cx="0" cy="3422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3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 charset="0"/>
                <a:cs typeface="ＭＳ Ｐゴシック" charset="0"/>
              </a:rPr>
              <a:t>Timing in circuit switching </a:t>
            </a:r>
            <a:endParaRPr lang="en-US" dirty="0">
              <a:latin typeface="+mj-lt"/>
              <a:ea typeface="ＭＳ Ｐゴシック" charset="0"/>
              <a:cs typeface="ＭＳ Ｐゴシック" charset="0"/>
            </a:endParaRPr>
          </a:p>
        </p:txBody>
      </p:sp>
      <p:sp>
        <p:nvSpPr>
          <p:cNvPr id="35" name="Shape 1261"/>
          <p:cNvSpPr/>
          <p:nvPr/>
        </p:nvSpPr>
        <p:spPr>
          <a:xfrm>
            <a:off x="-69201" y="3235298"/>
            <a:ext cx="1872220" cy="743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675" tIns="35675" rIns="35675" bIns="35675" anchor="ctr">
            <a:spAutoFit/>
          </a:bodyPr>
          <a:lstStyle>
            <a:lvl1pPr>
              <a:defRPr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 algn="r">
              <a:defRPr sz="1800" b="0">
                <a:solidFill>
                  <a:srgbClr val="000000"/>
                </a:solidFill>
              </a:defRPr>
            </a:pPr>
            <a:r>
              <a:rPr lang="en-US" sz="2180" dirty="0"/>
              <a:t>Circuit</a:t>
            </a:r>
            <a:br>
              <a:rPr lang="en-US" sz="2180" dirty="0"/>
            </a:br>
            <a:r>
              <a:rPr lang="en-US" sz="2180" dirty="0"/>
              <a:t> establishment</a:t>
            </a:r>
            <a:endParaRPr sz="2180" dirty="0"/>
          </a:p>
        </p:txBody>
      </p:sp>
      <p:sp>
        <p:nvSpPr>
          <p:cNvPr id="36" name="Shape 1261"/>
          <p:cNvSpPr/>
          <p:nvPr/>
        </p:nvSpPr>
        <p:spPr>
          <a:xfrm>
            <a:off x="828445" y="4279774"/>
            <a:ext cx="1017820" cy="743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675" tIns="35675" rIns="35675" bIns="35675" anchor="ctr">
            <a:spAutoFit/>
          </a:bodyPr>
          <a:lstStyle>
            <a:lvl1pPr>
              <a:defRPr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 algn="r">
              <a:defRPr sz="1800" b="0">
                <a:solidFill>
                  <a:srgbClr val="000000"/>
                </a:solidFill>
              </a:defRPr>
            </a:pPr>
            <a:r>
              <a:rPr lang="en-US" sz="2180" dirty="0"/>
              <a:t>Data </a:t>
            </a:r>
            <a:br>
              <a:rPr lang="en-US" sz="2180" dirty="0"/>
            </a:br>
            <a:r>
              <a:rPr lang="en-US" sz="2180" dirty="0"/>
              <a:t>transfer</a:t>
            </a:r>
            <a:endParaRPr sz="2180" dirty="0"/>
          </a:p>
        </p:txBody>
      </p:sp>
      <p:sp>
        <p:nvSpPr>
          <p:cNvPr id="37" name="Shape 1261"/>
          <p:cNvSpPr/>
          <p:nvPr/>
        </p:nvSpPr>
        <p:spPr>
          <a:xfrm>
            <a:off x="544631" y="5573377"/>
            <a:ext cx="1298345" cy="743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675" tIns="35675" rIns="35675" bIns="35675" anchor="ctr">
            <a:spAutoFit/>
          </a:bodyPr>
          <a:lstStyle>
            <a:lvl1pPr>
              <a:defRPr b="1">
                <a:solidFill>
                  <a:srgbClr val="942193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 lvl="0" algn="r">
              <a:defRPr sz="1800" b="0">
                <a:solidFill>
                  <a:srgbClr val="000000"/>
                </a:solidFill>
              </a:defRPr>
            </a:pPr>
            <a:r>
              <a:rPr lang="en-US" sz="2180" dirty="0"/>
              <a:t>Circuit</a:t>
            </a:r>
            <a:br>
              <a:rPr lang="en-US" sz="2180" dirty="0"/>
            </a:br>
            <a:r>
              <a:rPr lang="en-US" sz="2180" dirty="0"/>
              <a:t> teardown</a:t>
            </a:r>
            <a:endParaRPr sz="2180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138089-7461-0842-8F1E-11EB89877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7A418-0CEB-9E4A-BA45-3B7D3D133EB9}" type="slidenum">
              <a:rPr lang="en-US" smtClean="0"/>
              <a:pPr/>
              <a:t>98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708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 animBg="1"/>
      <p:bldP spid="35" grpId="0" animBg="1" advAuto="0"/>
      <p:bldP spid="36" grpId="0" animBg="1" advAuto="0"/>
      <p:bldP spid="37" grpId="0" animBg="1" advAuto="0"/>
    </p:bld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Rectangle 10"/>
          <p:cNvSpPr>
            <a:spLocks noChangeArrowheads="1"/>
          </p:cNvSpPr>
          <p:nvPr/>
        </p:nvSpPr>
        <p:spPr bwMode="auto">
          <a:xfrm>
            <a:off x="3151188" y="3519488"/>
            <a:ext cx="0" cy="12700"/>
          </a:xfrm>
          <a:prstGeom prst="rect">
            <a:avLst/>
          </a:prstGeom>
          <a:blipFill dpi="0" rotWithShape="0">
            <a:blip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9" tIns="45715" rIns="91429" bIns="45715"/>
          <a:lstStyle/>
          <a:p>
            <a:endParaRPr lang="en-US" sz="1125"/>
          </a:p>
        </p:txBody>
      </p:sp>
      <p:sp>
        <p:nvSpPr>
          <p:cNvPr id="60418" name="Rectangle 11"/>
          <p:cNvSpPr>
            <a:spLocks noChangeArrowheads="1"/>
          </p:cNvSpPr>
          <p:nvPr/>
        </p:nvSpPr>
        <p:spPr bwMode="auto">
          <a:xfrm>
            <a:off x="1066800" y="3811588"/>
            <a:ext cx="0" cy="12700"/>
          </a:xfrm>
          <a:prstGeom prst="rect">
            <a:avLst/>
          </a:prstGeom>
          <a:blipFill dpi="0" rotWithShape="0">
            <a:blip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9" tIns="45715" rIns="91429" bIns="45715"/>
          <a:lstStyle/>
          <a:p>
            <a:endParaRPr lang="en-US" sz="1125"/>
          </a:p>
        </p:txBody>
      </p:sp>
      <p:sp>
        <p:nvSpPr>
          <p:cNvPr id="60419" name="Rectangle 12"/>
          <p:cNvSpPr>
            <a:spLocks noChangeArrowheads="1"/>
          </p:cNvSpPr>
          <p:nvPr/>
        </p:nvSpPr>
        <p:spPr bwMode="auto">
          <a:xfrm>
            <a:off x="3151188" y="4256088"/>
            <a:ext cx="0" cy="12700"/>
          </a:xfrm>
          <a:prstGeom prst="rect">
            <a:avLst/>
          </a:prstGeom>
          <a:blipFill dpi="0" rotWithShape="0">
            <a:blip/>
            <a:srcRect/>
            <a:tile tx="0" ty="0" sx="100000" sy="100000" flip="none" algn="tl"/>
          </a:blip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29" tIns="45715" rIns="91429" bIns="45715"/>
          <a:lstStyle/>
          <a:p>
            <a:endParaRPr lang="en-US" sz="1125"/>
          </a:p>
        </p:txBody>
      </p:sp>
      <p:sp>
        <p:nvSpPr>
          <p:cNvPr id="60420" name="AutoShape 13"/>
          <p:cNvSpPr>
            <a:spLocks noChangeArrowheads="1"/>
          </p:cNvSpPr>
          <p:nvPr/>
        </p:nvSpPr>
        <p:spPr bwMode="auto">
          <a:xfrm rot="5400000">
            <a:off x="3714751" y="2401888"/>
            <a:ext cx="1766887" cy="5176838"/>
          </a:xfrm>
          <a:prstGeom prst="parallelogram">
            <a:avLst>
              <a:gd name="adj" fmla="val 25000"/>
            </a:avLst>
          </a:prstGeom>
          <a:solidFill>
            <a:srgbClr val="C1CEF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rot="10800000" vert="eaVert" wrap="none" lIns="91962" tIns="45982" rIns="91962" bIns="45982" anchor="ctr"/>
          <a:lstStyle/>
          <a:p>
            <a:pPr>
              <a:spcBef>
                <a:spcPts val="1000"/>
              </a:spcBef>
              <a:spcAft>
                <a:spcPts val="1000"/>
              </a:spcAft>
            </a:pPr>
            <a:r>
              <a:rPr lang="en-US" altLang="zh-TW" sz="2391" i="1" dirty="0">
                <a:solidFill>
                  <a:srgbClr val="0000FF"/>
                </a:solidFill>
                <a:ea typeface="PMingLiU" charset="0"/>
                <a:cs typeface="PMingLiU" charset="0"/>
              </a:rPr>
              <a:t>Data</a:t>
            </a:r>
          </a:p>
        </p:txBody>
      </p:sp>
      <p:sp>
        <p:nvSpPr>
          <p:cNvPr id="60421" name="Line 14"/>
          <p:cNvSpPr>
            <a:spLocks noChangeShapeType="1"/>
          </p:cNvSpPr>
          <p:nvPr/>
        </p:nvSpPr>
        <p:spPr bwMode="auto">
          <a:xfrm>
            <a:off x="3729038" y="2967038"/>
            <a:ext cx="3175" cy="336550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60422" name="Line 15"/>
          <p:cNvSpPr>
            <a:spLocks noChangeShapeType="1"/>
          </p:cNvSpPr>
          <p:nvPr/>
        </p:nvSpPr>
        <p:spPr bwMode="auto">
          <a:xfrm>
            <a:off x="2005013" y="2795588"/>
            <a:ext cx="0" cy="35369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60423" name="Line 16"/>
          <p:cNvSpPr>
            <a:spLocks noChangeShapeType="1"/>
          </p:cNvSpPr>
          <p:nvPr/>
        </p:nvSpPr>
        <p:spPr bwMode="auto">
          <a:xfrm>
            <a:off x="7181850" y="2795588"/>
            <a:ext cx="0" cy="35369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60424" name="AutoShape 17"/>
          <p:cNvSpPr>
            <a:spLocks noChangeArrowheads="1"/>
          </p:cNvSpPr>
          <p:nvPr/>
        </p:nvSpPr>
        <p:spPr bwMode="auto">
          <a:xfrm rot="16200000" flipH="1">
            <a:off x="4409282" y="3615534"/>
            <a:ext cx="368300" cy="5176837"/>
          </a:xfrm>
          <a:prstGeom prst="parallelogram">
            <a:avLst>
              <a:gd name="adj" fmla="val 80898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60425" name="AutoShape 18"/>
          <p:cNvSpPr>
            <a:spLocks noChangeArrowheads="1"/>
          </p:cNvSpPr>
          <p:nvPr/>
        </p:nvSpPr>
        <p:spPr bwMode="auto">
          <a:xfrm rot="16200000" flipH="1">
            <a:off x="4441825" y="1366841"/>
            <a:ext cx="303213" cy="5176837"/>
          </a:xfrm>
          <a:prstGeom prst="parallelogram">
            <a:avLst>
              <a:gd name="adj" fmla="val 79579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60426" name="AutoShape 19"/>
          <p:cNvSpPr>
            <a:spLocks noChangeArrowheads="1"/>
          </p:cNvSpPr>
          <p:nvPr/>
        </p:nvSpPr>
        <p:spPr bwMode="auto">
          <a:xfrm rot="5400000">
            <a:off x="4502153" y="2635253"/>
            <a:ext cx="182563" cy="1725613"/>
          </a:xfrm>
          <a:prstGeom prst="parallelogram">
            <a:avLst>
              <a:gd name="adj" fmla="val 63884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60427" name="AutoShape 20"/>
          <p:cNvSpPr>
            <a:spLocks noChangeArrowheads="1"/>
          </p:cNvSpPr>
          <p:nvPr/>
        </p:nvSpPr>
        <p:spPr bwMode="auto">
          <a:xfrm rot="5400000">
            <a:off x="2775744" y="2451894"/>
            <a:ext cx="184150" cy="1725612"/>
          </a:xfrm>
          <a:prstGeom prst="parallelogram">
            <a:avLst>
              <a:gd name="adj" fmla="val 63884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60431" name="AutoShape 65"/>
          <p:cNvSpPr>
            <a:spLocks noChangeArrowheads="1"/>
          </p:cNvSpPr>
          <p:nvPr/>
        </p:nvSpPr>
        <p:spPr bwMode="auto">
          <a:xfrm rot="5400000">
            <a:off x="6226969" y="2829719"/>
            <a:ext cx="184150" cy="1725612"/>
          </a:xfrm>
          <a:prstGeom prst="parallelogram">
            <a:avLst>
              <a:gd name="adj" fmla="val 63884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60432" name="Line 74"/>
          <p:cNvSpPr>
            <a:spLocks noChangeShapeType="1"/>
          </p:cNvSpPr>
          <p:nvPr/>
        </p:nvSpPr>
        <p:spPr bwMode="auto">
          <a:xfrm flipH="1">
            <a:off x="5453063" y="2954338"/>
            <a:ext cx="0" cy="342265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60433" name="Line 83"/>
          <p:cNvSpPr>
            <a:spLocks noChangeShapeType="1"/>
          </p:cNvSpPr>
          <p:nvPr/>
        </p:nvSpPr>
        <p:spPr bwMode="auto">
          <a:xfrm>
            <a:off x="7543800" y="4648200"/>
            <a:ext cx="0" cy="114300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wrap="none" lIns="91429" tIns="45715" rIns="91429" bIns="45715">
            <a:spAutoFit/>
          </a:bodyPr>
          <a:lstStyle/>
          <a:p>
            <a:endParaRPr lang="en-US" sz="1125"/>
          </a:p>
        </p:txBody>
      </p:sp>
      <p:sp>
        <p:nvSpPr>
          <p:cNvPr id="60434" name="Text Box 84"/>
          <p:cNvSpPr txBox="1">
            <a:spLocks noChangeArrowheads="1"/>
          </p:cNvSpPr>
          <p:nvPr/>
        </p:nvSpPr>
        <p:spPr bwMode="auto">
          <a:xfrm>
            <a:off x="7558090" y="5268915"/>
            <a:ext cx="526084" cy="30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29" tIns="45715" rIns="91429" bIns="45715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Courier New" charset="0"/>
                <a:ea typeface="ＭＳ Ｐゴシック" charset="0"/>
              </a:defRPr>
            </a:lvl9pPr>
          </a:lstStyle>
          <a:p>
            <a:pPr algn="l"/>
            <a:r>
              <a:rPr lang="en-US" sz="1406" b="0">
                <a:latin typeface="Arial" charset="0"/>
              </a:rPr>
              <a:t>time</a:t>
            </a:r>
          </a:p>
        </p:txBody>
      </p:sp>
      <p:sp>
        <p:nvSpPr>
          <p:cNvPr id="60435" name="AutoShape 85"/>
          <p:cNvSpPr>
            <a:spLocks noChangeArrowheads="1"/>
          </p:cNvSpPr>
          <p:nvPr/>
        </p:nvSpPr>
        <p:spPr bwMode="auto">
          <a:xfrm rot="5400000">
            <a:off x="4341019" y="3202781"/>
            <a:ext cx="457200" cy="5176838"/>
          </a:xfrm>
          <a:prstGeom prst="parallelogram">
            <a:avLst>
              <a:gd name="adj" fmla="val 84722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rot="10800000" vert="eaVert" wrap="none" lIns="92109" tIns="46056" rIns="92109" bIns="46056" anchor="ctr"/>
          <a:lstStyle/>
          <a:p>
            <a:endParaRPr lang="en-US" sz="1125"/>
          </a:p>
        </p:txBody>
      </p:sp>
      <p:sp>
        <p:nvSpPr>
          <p:cNvPr id="60436" name="Freeform 31"/>
          <p:cNvSpPr>
            <a:spLocks/>
          </p:cNvSpPr>
          <p:nvPr/>
        </p:nvSpPr>
        <p:spPr bwMode="auto">
          <a:xfrm>
            <a:off x="2289176" y="2185991"/>
            <a:ext cx="908050" cy="1587"/>
          </a:xfrm>
          <a:custGeom>
            <a:avLst/>
            <a:gdLst>
              <a:gd name="T0" fmla="*/ 2147483647 w 573"/>
              <a:gd name="T1" fmla="*/ 0 h 1587"/>
              <a:gd name="T2" fmla="*/ 2147483647 w 573"/>
              <a:gd name="T3" fmla="*/ 0 h 1587"/>
              <a:gd name="T4" fmla="*/ 0 w 573"/>
              <a:gd name="T5" fmla="*/ 0 h 1587"/>
              <a:gd name="T6" fmla="*/ 0 60000 65536"/>
              <a:gd name="T7" fmla="*/ 0 60000 65536"/>
              <a:gd name="T8" fmla="*/ 0 60000 65536"/>
              <a:gd name="T9" fmla="*/ 0 w 573"/>
              <a:gd name="T10" fmla="*/ 0 h 1587"/>
              <a:gd name="T11" fmla="*/ 573 w 573"/>
              <a:gd name="T12" fmla="*/ 1587 h 1587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573" h="1587">
                <a:moveTo>
                  <a:pt x="573" y="0"/>
                </a:moveTo>
                <a:lnTo>
                  <a:pt x="286" y="0"/>
                </a:lnTo>
                <a:lnTo>
                  <a:pt x="0" y="0"/>
                </a:lnTo>
              </a:path>
            </a:pathLst>
          </a:custGeom>
          <a:noFill/>
          <a:ln w="25400">
            <a:solidFill>
              <a:srgbClr val="FF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91429" tIns="45715" rIns="91429" bIns="45715"/>
          <a:lstStyle/>
          <a:p>
            <a:endParaRPr lang="en-US" sz="1125"/>
          </a:p>
        </p:txBody>
      </p:sp>
      <p:sp>
        <p:nvSpPr>
          <p:cNvPr id="60437" name="Freeform 36"/>
          <p:cNvSpPr>
            <a:spLocks/>
          </p:cNvSpPr>
          <p:nvPr/>
        </p:nvSpPr>
        <p:spPr bwMode="auto">
          <a:xfrm>
            <a:off x="5697541" y="2185991"/>
            <a:ext cx="1019175" cy="1587"/>
          </a:xfrm>
          <a:custGeom>
            <a:avLst/>
            <a:gdLst>
              <a:gd name="T0" fmla="*/ 0 w 643"/>
              <a:gd name="T1" fmla="*/ 0 h 1587"/>
              <a:gd name="T2" fmla="*/ 2147483647 w 643"/>
              <a:gd name="T3" fmla="*/ 0 h 1587"/>
              <a:gd name="T4" fmla="*/ 2147483647 w 643"/>
              <a:gd name="T5" fmla="*/ 0 h 1587"/>
              <a:gd name="T6" fmla="*/ 0 60000 65536"/>
              <a:gd name="T7" fmla="*/ 0 60000 65536"/>
              <a:gd name="T8" fmla="*/ 0 60000 65536"/>
              <a:gd name="T9" fmla="*/ 0 w 643"/>
              <a:gd name="T10" fmla="*/ 0 h 1587"/>
              <a:gd name="T11" fmla="*/ 643 w 643"/>
              <a:gd name="T12" fmla="*/ 1587 h 1587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643" h="1587">
                <a:moveTo>
                  <a:pt x="0" y="0"/>
                </a:moveTo>
                <a:lnTo>
                  <a:pt x="321" y="0"/>
                </a:lnTo>
                <a:lnTo>
                  <a:pt x="643" y="0"/>
                </a:lnTo>
              </a:path>
            </a:pathLst>
          </a:custGeom>
          <a:noFill/>
          <a:ln w="25400">
            <a:solidFill>
              <a:srgbClr val="FFFFFF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91429" tIns="45715" rIns="91429" bIns="45715"/>
          <a:lstStyle/>
          <a:p>
            <a:endParaRPr lang="en-US" sz="1125"/>
          </a:p>
        </p:txBody>
      </p:sp>
      <p:sp>
        <p:nvSpPr>
          <p:cNvPr id="60438" name="Line 54"/>
          <p:cNvSpPr>
            <a:spLocks noChangeShapeType="1"/>
          </p:cNvSpPr>
          <p:nvPr/>
        </p:nvSpPr>
        <p:spPr bwMode="auto">
          <a:xfrm>
            <a:off x="2359028" y="2205038"/>
            <a:ext cx="912813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90477" tIns="44445" rIns="90477" bIns="44445"/>
          <a:lstStyle/>
          <a:p>
            <a:endParaRPr lang="en-US" sz="1125"/>
          </a:p>
        </p:txBody>
      </p:sp>
      <p:sp>
        <p:nvSpPr>
          <p:cNvPr id="60439" name="Line 56"/>
          <p:cNvSpPr>
            <a:spLocks noChangeShapeType="1"/>
          </p:cNvSpPr>
          <p:nvPr/>
        </p:nvSpPr>
        <p:spPr bwMode="auto">
          <a:xfrm>
            <a:off x="5783263" y="2205038"/>
            <a:ext cx="98901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90477" tIns="44445" rIns="90477" bIns="44445"/>
          <a:lstStyle/>
          <a:p>
            <a:endParaRPr lang="en-US" sz="1125"/>
          </a:p>
        </p:txBody>
      </p:sp>
      <p:pic>
        <p:nvPicPr>
          <p:cNvPr id="60440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751016" y="1831975"/>
            <a:ext cx="687387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0441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856416" y="1828801"/>
            <a:ext cx="687387" cy="758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0442" name="Rectangle 92"/>
          <p:cNvSpPr>
            <a:spLocks noChangeArrowheads="1"/>
          </p:cNvSpPr>
          <p:nvPr/>
        </p:nvSpPr>
        <p:spPr bwMode="auto">
          <a:xfrm>
            <a:off x="3505200" y="2022475"/>
            <a:ext cx="488950" cy="415925"/>
          </a:xfrm>
          <a:prstGeom prst="rect">
            <a:avLst/>
          </a:prstGeom>
          <a:solidFill>
            <a:srgbClr val="00009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9" tIns="45715" rIns="91429" bIns="45715" anchor="ctr"/>
          <a:lstStyle/>
          <a:p>
            <a:endParaRPr lang="en-US" sz="1125"/>
          </a:p>
        </p:txBody>
      </p:sp>
      <p:sp>
        <p:nvSpPr>
          <p:cNvPr id="60443" name="Rectangle 93"/>
          <p:cNvSpPr>
            <a:spLocks noChangeArrowheads="1"/>
          </p:cNvSpPr>
          <p:nvPr/>
        </p:nvSpPr>
        <p:spPr bwMode="auto">
          <a:xfrm>
            <a:off x="5181600" y="2057401"/>
            <a:ext cx="488950" cy="415925"/>
          </a:xfrm>
          <a:prstGeom prst="rect">
            <a:avLst/>
          </a:prstGeom>
          <a:solidFill>
            <a:srgbClr val="00009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29" tIns="45715" rIns="91429" bIns="45715" anchor="ctr"/>
          <a:lstStyle/>
          <a:p>
            <a:endParaRPr lang="en-US" sz="1125"/>
          </a:p>
        </p:txBody>
      </p:sp>
      <p:sp>
        <p:nvSpPr>
          <p:cNvPr id="60444" name="Line 56"/>
          <p:cNvSpPr>
            <a:spLocks noChangeShapeType="1"/>
          </p:cNvSpPr>
          <p:nvPr/>
        </p:nvSpPr>
        <p:spPr bwMode="auto">
          <a:xfrm>
            <a:off x="4116388" y="2209800"/>
            <a:ext cx="989012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</a:extLst>
        </p:spPr>
        <p:txBody>
          <a:bodyPr lIns="90477" tIns="44445" rIns="90477" bIns="44445"/>
          <a:lstStyle/>
          <a:p>
            <a:endParaRPr lang="en-US" sz="1125"/>
          </a:p>
        </p:txBody>
      </p:sp>
      <p:sp>
        <p:nvSpPr>
          <p:cNvPr id="3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ＭＳ Ｐゴシック" charset="0"/>
                <a:cs typeface="ＭＳ Ｐゴシック" charset="0"/>
              </a:rPr>
              <a:t>Timing in circuit switching </a:t>
            </a:r>
            <a:endParaRPr lang="en-US" dirty="0">
              <a:latin typeface="+mj-lt"/>
              <a:ea typeface="ＭＳ Ｐゴシック" charset="0"/>
              <a:cs typeface="ＭＳ Ｐゴシック" charset="0"/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January 10, 2024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489 – Lecture 1</a:t>
            </a:r>
            <a:endParaRPr lang="en-US" sz="1050" b="0">
              <a:latin typeface="Times New Roman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2D5F66-960E-2C4E-816E-FAE63E027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7A418-0CEB-9E4A-BA45-3B7D3D133EB9}" type="slidenum">
              <a:rPr lang="en-US" smtClean="0"/>
              <a:pPr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500399"/>
      </p:ext>
    </p:extLst>
  </p:cSld>
  <p:clrMapOvr>
    <a:masterClrMapping/>
  </p:clrMapOvr>
</p:sld>
</file>

<file path=ppt/theme/theme1.xml><?xml version="1.0" encoding="utf-8"?>
<a:theme xmlns:a="http://schemas.openxmlformats.org/drawingml/2006/main" name="dbllineb">
  <a:themeElements>
    <a:clrScheme name="">
      <a:dk1>
        <a:srgbClr val="333399"/>
      </a:dk1>
      <a:lt1>
        <a:srgbClr val="FFFFFF"/>
      </a:lt1>
      <a:dk2>
        <a:srgbClr val="CC0000"/>
      </a:dk2>
      <a:lt2>
        <a:srgbClr val="CECECE"/>
      </a:lt2>
      <a:accent1>
        <a:srgbClr val="EBEBEB"/>
      </a:accent1>
      <a:accent2>
        <a:srgbClr val="232323"/>
      </a:accent2>
      <a:accent3>
        <a:srgbClr val="FFFFFF"/>
      </a:accent3>
      <a:accent4>
        <a:srgbClr val="2A2A82"/>
      </a:accent4>
      <a:accent5>
        <a:srgbClr val="F3F3F3"/>
      </a:accent5>
      <a:accent6>
        <a:srgbClr val="1F1F1F"/>
      </a:accent6>
      <a:hlink>
        <a:srgbClr val="9C9C9C"/>
      </a:hlink>
      <a:folHlink>
        <a:srgbClr val="676767"/>
      </a:folHlink>
    </a:clrScheme>
    <a:fontScheme name="dbllineb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accent2"/>
          </a:solidFill>
          <a:prstDash val="solid"/>
          <a:round/>
          <a:headEnd type="none" w="med" len="med"/>
          <a:tailEnd type="stealth" w="med" len="lg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accent2"/>
          </a:solidFill>
          <a:prstDash val="solid"/>
          <a:round/>
          <a:headEnd type="none" w="med" len="med"/>
          <a:tailEnd type="stealth" w="med" len="lg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bllineb 1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bllineb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33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bllineb 3">
        <a:dk1>
          <a:srgbClr val="000000"/>
        </a:dk1>
        <a:lt1>
          <a:srgbClr val="FFFFCC"/>
        </a:lt1>
        <a:dk2>
          <a:srgbClr val="999933"/>
        </a:dk2>
        <a:lt2>
          <a:srgbClr val="808000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bllineb 4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bllineb 5">
        <a:dk1>
          <a:srgbClr val="000000"/>
        </a:dk1>
        <a:lt1>
          <a:srgbClr val="FFFFFF"/>
        </a:lt1>
        <a:dk2>
          <a:srgbClr val="000000"/>
        </a:dk2>
        <a:lt2>
          <a:srgbClr val="9F9F9F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bllineb 6">
        <a:dk1>
          <a:srgbClr val="000000"/>
        </a:dk1>
        <a:lt1>
          <a:srgbClr val="FFFFFF"/>
        </a:lt1>
        <a:dk2>
          <a:srgbClr val="000000"/>
        </a:dk2>
        <a:lt2>
          <a:srgbClr val="868686"/>
        </a:lt2>
        <a:accent1>
          <a:srgbClr val="CBCBCB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005CE7"/>
        </a:accent6>
        <a:hlink>
          <a:srgbClr val="FF0033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bllineb 7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c:\msoffice\powerpnt\template\bwovrhd\dbllineb.ppt</Template>
  <TotalTime>1490470224</TotalTime>
  <Pages>7</Pages>
  <Words>3615</Words>
  <Application>Microsoft Macintosh PowerPoint</Application>
  <PresentationFormat>On-screen Show (4:3)</PresentationFormat>
  <Paragraphs>950</Paragraphs>
  <Slides>103</Slides>
  <Notes>45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103</vt:i4>
      </vt:variant>
    </vt:vector>
  </HeadingPairs>
  <TitlesOfParts>
    <vt:vector size="114" baseType="lpstr">
      <vt:lpstr>ＭＳ Ｐゴシック</vt:lpstr>
      <vt:lpstr>PMingLiU</vt:lpstr>
      <vt:lpstr>Arial</vt:lpstr>
      <vt:lpstr>Arial Black</vt:lpstr>
      <vt:lpstr>Calibri</vt:lpstr>
      <vt:lpstr>Courier New</vt:lpstr>
      <vt:lpstr>Gill Sans</vt:lpstr>
      <vt:lpstr>Monotype Sorts</vt:lpstr>
      <vt:lpstr>Times New Roman</vt:lpstr>
      <vt:lpstr>Wingdings</vt:lpstr>
      <vt:lpstr>dbllineb</vt:lpstr>
      <vt:lpstr>EECS 489 Computer Networks  Winter 2024</vt:lpstr>
      <vt:lpstr>Agenda</vt:lpstr>
      <vt:lpstr>Staff</vt:lpstr>
      <vt:lpstr>Mosharaf Chowdhury</vt:lpstr>
      <vt:lpstr>489 in EECS curriculum</vt:lpstr>
      <vt:lpstr>What is missing?</vt:lpstr>
      <vt:lpstr>What is a network? </vt:lpstr>
      <vt:lpstr>What is EECS 489 about?</vt:lpstr>
      <vt:lpstr>Class workload</vt:lpstr>
      <vt:lpstr>Grading</vt:lpstr>
      <vt:lpstr>The assignments</vt:lpstr>
      <vt:lpstr>Bonus Quizzes</vt:lpstr>
      <vt:lpstr>Enrollment and wait list</vt:lpstr>
      <vt:lpstr>Communication protocol</vt:lpstr>
      <vt:lpstr>Policies on late submission, re-grade request, cheating …</vt:lpstr>
      <vt:lpstr>Policies on safety</vt:lpstr>
      <vt:lpstr>Let’s Talk Internet</vt:lpstr>
      <vt:lpstr>The Internet consists of many end-systems</vt:lpstr>
      <vt:lpstr>Connected by switches</vt:lpstr>
      <vt:lpstr>And links</vt:lpstr>
      <vt:lpstr>Managed by many parties</vt:lpstr>
      <vt:lpstr>Transfers data</vt:lpstr>
      <vt:lpstr>A federated system</vt:lpstr>
      <vt:lpstr>Switched networks</vt:lpstr>
      <vt:lpstr>When do we need to share the network?</vt:lpstr>
      <vt:lpstr>Shared among many services</vt:lpstr>
      <vt:lpstr>Two ways to share switched networks</vt:lpstr>
      <vt:lpstr>Circuit switching</vt:lpstr>
      <vt:lpstr>Circuit switching</vt:lpstr>
      <vt:lpstr>Circuit switching</vt:lpstr>
      <vt:lpstr>Packet switching</vt:lpstr>
      <vt:lpstr>Packet switching</vt:lpstr>
      <vt:lpstr>Packet switching</vt:lpstr>
      <vt:lpstr>Statistical multiplexing</vt:lpstr>
      <vt:lpstr>5-minute break!</vt:lpstr>
      <vt:lpstr>How do we evaluate a network?</vt:lpstr>
      <vt:lpstr>Performance metrics</vt:lpstr>
      <vt:lpstr>Delay</vt:lpstr>
      <vt:lpstr>Delay</vt:lpstr>
      <vt:lpstr>A network link</vt:lpstr>
      <vt:lpstr>1. Transmission delay</vt:lpstr>
      <vt:lpstr>2. Propagation delay</vt:lpstr>
      <vt:lpstr>Packet delay Sending a 100-byte packet</vt:lpstr>
      <vt:lpstr>Packet delay Sending a 100-byte packet</vt:lpstr>
      <vt:lpstr>Sending a large file using 100-byte packets</vt:lpstr>
      <vt:lpstr>Pipe view of a link</vt:lpstr>
      <vt:lpstr>3. Queuing delay</vt:lpstr>
      <vt:lpstr>Queueing delay: “pipe” view</vt:lpstr>
      <vt:lpstr>Queueing delay: “pipe” view</vt:lpstr>
      <vt:lpstr>Queueing delay: “pipe” view</vt:lpstr>
      <vt:lpstr>Queueing delay: “pipe” view</vt:lpstr>
      <vt:lpstr>Queueing delay: “pipe” view</vt:lpstr>
      <vt:lpstr>Queueing delay: “pipe” view</vt:lpstr>
      <vt:lpstr>Queueing delay: “pipe” view</vt:lpstr>
      <vt:lpstr>Persistent overload leads to packet drop/loss</vt:lpstr>
      <vt:lpstr>Queueing delay</vt:lpstr>
      <vt:lpstr>Queueing delay</vt:lpstr>
      <vt:lpstr>Basic queueing theory terminology</vt:lpstr>
      <vt:lpstr>Little’s Law (1961)</vt:lpstr>
      <vt:lpstr>4. Processing Delay</vt:lpstr>
      <vt:lpstr>End-to-end delay</vt:lpstr>
      <vt:lpstr>Round Trip Time (RTT)</vt:lpstr>
      <vt:lpstr>Loss</vt:lpstr>
      <vt:lpstr>Throughput</vt:lpstr>
      <vt:lpstr>Throughput</vt:lpstr>
      <vt:lpstr>End-to-end throughput</vt:lpstr>
      <vt:lpstr>Summary</vt:lpstr>
      <vt:lpstr>PowerPoint Presentation</vt:lpstr>
      <vt:lpstr>What is the network made of?</vt:lpstr>
      <vt:lpstr>What is a network made of?</vt:lpstr>
      <vt:lpstr>What is a network made of?</vt:lpstr>
      <vt:lpstr>What is a network made of?</vt:lpstr>
      <vt:lpstr>The last hop</vt:lpstr>
      <vt:lpstr>How do we connect?</vt:lpstr>
      <vt:lpstr>Digital Subscriber Line (DSL)</vt:lpstr>
      <vt:lpstr>How about an cable provider as an ISP?</vt:lpstr>
      <vt:lpstr>Connecting via cable</vt:lpstr>
      <vt:lpstr>Cable</vt:lpstr>
      <vt:lpstr>Any other means?</vt:lpstr>
      <vt:lpstr>Ethernet</vt:lpstr>
      <vt:lpstr>Ethernet</vt:lpstr>
      <vt:lpstr>Many other ways</vt:lpstr>
      <vt:lpstr>Where is WiFi?</vt:lpstr>
      <vt:lpstr>PowerPoint Presentation</vt:lpstr>
      <vt:lpstr>MASSIVE Scale</vt:lpstr>
      <vt:lpstr>Have we found the right solution?</vt:lpstr>
      <vt:lpstr>The Internet is a lesson</vt:lpstr>
      <vt:lpstr>Details on Circuit Switching</vt:lpstr>
      <vt:lpstr>Many kinds of circuits</vt:lpstr>
      <vt:lpstr>Timing in circuit switching </vt:lpstr>
      <vt:lpstr>Timing in circuit switching </vt:lpstr>
      <vt:lpstr>Timing in circuit switching </vt:lpstr>
      <vt:lpstr>Timing in circuit switching </vt:lpstr>
      <vt:lpstr>Timing in circuit switching </vt:lpstr>
      <vt:lpstr>Timing in circuit switching </vt:lpstr>
      <vt:lpstr>Timing in circuit switching </vt:lpstr>
      <vt:lpstr>Why the delays?</vt:lpstr>
      <vt:lpstr>Timing in circuit switching </vt:lpstr>
      <vt:lpstr>Timing in circuit switching </vt:lpstr>
      <vt:lpstr>Timing in circuit switching </vt:lpstr>
      <vt:lpstr>PowerPoint Presentation</vt:lpstr>
      <vt:lpstr>A network link:  BDP</vt:lpstr>
      <vt:lpstr>BDP Examples</vt:lpstr>
    </vt:vector>
  </TitlesOfParts>
  <Manager/>
  <Company>UC Riverside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CS153: Lecture 3 - Processes</dc:title>
  <dc:subject/>
  <dc:creator>Harsha V. Madhyastha</dc:creator>
  <cp:keywords/>
  <dc:description/>
  <cp:lastModifiedBy>Chowdhury, N M Mosharaf</cp:lastModifiedBy>
  <cp:revision>1287</cp:revision>
  <cp:lastPrinted>1999-09-08T17:25:07Z</cp:lastPrinted>
  <dcterms:created xsi:type="dcterms:W3CDTF">2014-01-14T18:15:50Z</dcterms:created>
  <dcterms:modified xsi:type="dcterms:W3CDTF">2024-01-10T16:47:37Z</dcterms:modified>
  <cp:category/>
</cp:coreProperties>
</file>